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9" r:id="rId5"/>
    <p:sldId id="270" r:id="rId6"/>
    <p:sldId id="271" r:id="rId7"/>
    <p:sldId id="272" r:id="rId8"/>
    <p:sldId id="273" r:id="rId9"/>
    <p:sldId id="274" r:id="rId10"/>
    <p:sldId id="262" r:id="rId11"/>
    <p:sldId id="263" r:id="rId12"/>
    <p:sldId id="264" r:id="rId13"/>
    <p:sldId id="265" r:id="rId14"/>
    <p:sldId id="267" r:id="rId15"/>
    <p:sldId id="268"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8362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5366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66710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585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96A7-18AD-4D14-9F68-45EEEE7DA6A5}"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19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96A7-18AD-4D14-9F68-45EEEE7DA6A5}"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357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96A7-18AD-4D14-9F68-45EEEE7DA6A5}" type="datetimeFigureOut">
              <a:rPr lang="en-US" smtClean="0"/>
              <a:pPr/>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2467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96A7-18AD-4D14-9F68-45EEEE7DA6A5}" type="datetimeFigureOut">
              <a:rPr lang="en-US" smtClean="0"/>
              <a:pPr/>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3501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96A7-18AD-4D14-9F68-45EEEE7DA6A5}" type="datetimeFigureOut">
              <a:rPr lang="en-US" smtClean="0"/>
              <a:pPr/>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9438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7307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4491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6A7-18AD-4D14-9F68-45EEEE7DA6A5}" type="datetimeFigureOut">
              <a:rPr lang="en-US" smtClean="0"/>
              <a:pPr/>
              <a:t>4/12/2021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5539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23646" y="421949"/>
            <a:ext cx="10340252" cy="5755184"/>
            <a:chOff x="923646" y="421949"/>
            <a:chExt cx="10340252" cy="5755184"/>
          </a:xfrm>
        </p:grpSpPr>
        <p:sp>
          <p:nvSpPr>
            <p:cNvPr id="4" name="TextBox 3"/>
            <p:cNvSpPr txBox="1"/>
            <p:nvPr/>
          </p:nvSpPr>
          <p:spPr>
            <a:xfrm>
              <a:off x="3537959" y="426186"/>
              <a:ext cx="5144664" cy="1754326"/>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Engineering Physics</a:t>
              </a:r>
            </a:p>
            <a:p>
              <a:pPr algn="ctr"/>
              <a:r>
                <a:rPr lang="en-US" sz="3600" b="1" dirty="0" smtClean="0">
                  <a:solidFill>
                    <a:schemeClr val="bg1"/>
                  </a:solidFill>
                </a:rPr>
                <a:t>PHY-109</a:t>
              </a:r>
            </a:p>
            <a:p>
              <a:pPr algn="ctr"/>
              <a:r>
                <a:rPr lang="en-US" sz="3600" b="1" smtClean="0">
                  <a:solidFill>
                    <a:schemeClr val="bg1"/>
                  </a:solidFill>
                </a:rPr>
                <a:t>Waves-1</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3647" y="4392266"/>
              <a:ext cx="2614312" cy="17692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3647" y="2544417"/>
              <a:ext cx="2614312" cy="184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682623" y="421949"/>
              <a:ext cx="2581275" cy="20734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682623" y="4267041"/>
              <a:ext cx="2581275" cy="172542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682623" y="2495391"/>
              <a:ext cx="2581275" cy="17716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23646" y="421949"/>
              <a:ext cx="2614313" cy="2122468"/>
            </a:xfrm>
            <a:prstGeom prst="rect">
              <a:avLst/>
            </a:prstGeom>
          </p:spPr>
        </p:pic>
        <p:sp>
          <p:nvSpPr>
            <p:cNvPr id="12" name="TextBox 11"/>
            <p:cNvSpPr txBox="1"/>
            <p:nvPr/>
          </p:nvSpPr>
          <p:spPr>
            <a:xfrm>
              <a:off x="923646" y="2175086"/>
              <a:ext cx="2594621" cy="338554"/>
            </a:xfrm>
            <a:prstGeom prst="rect">
              <a:avLst/>
            </a:prstGeom>
            <a:noFill/>
          </p:spPr>
          <p:txBody>
            <a:bodyPr wrap="none" rtlCol="0">
              <a:spAutoFit/>
            </a:bodyPr>
            <a:lstStyle/>
            <a:p>
              <a:r>
                <a:rPr lang="en-US" sz="1600" b="1" dirty="0" smtClean="0">
                  <a:solidFill>
                    <a:schemeClr val="bg1"/>
                  </a:solidFill>
                </a:rPr>
                <a:t>ELECTROMAGNETIC THEORY</a:t>
              </a:r>
              <a:endParaRPr lang="en-US" sz="1600" b="1" dirty="0">
                <a:solidFill>
                  <a:schemeClr val="bg1"/>
                </a:solidFill>
              </a:endParaRPr>
            </a:p>
          </p:txBody>
        </p:sp>
        <p:sp>
          <p:nvSpPr>
            <p:cNvPr id="13" name="TextBox 12"/>
            <p:cNvSpPr txBox="1"/>
            <p:nvPr/>
          </p:nvSpPr>
          <p:spPr>
            <a:xfrm>
              <a:off x="1733224" y="3900355"/>
              <a:ext cx="772969" cy="369332"/>
            </a:xfrm>
            <a:prstGeom prst="rect">
              <a:avLst/>
            </a:prstGeom>
            <a:noFill/>
          </p:spPr>
          <p:txBody>
            <a:bodyPr wrap="none" rtlCol="0">
              <a:spAutoFit/>
            </a:bodyPr>
            <a:lstStyle/>
            <a:p>
              <a:r>
                <a:rPr lang="en-US" b="1" dirty="0" smtClean="0">
                  <a:solidFill>
                    <a:schemeClr val="bg1"/>
                  </a:solidFill>
                </a:rPr>
                <a:t>LASER</a:t>
              </a:r>
              <a:endParaRPr lang="en-US" b="1" dirty="0">
                <a:solidFill>
                  <a:schemeClr val="bg1"/>
                </a:solidFill>
              </a:endParaRPr>
            </a:p>
          </p:txBody>
        </p:sp>
        <p:sp>
          <p:nvSpPr>
            <p:cNvPr id="14" name="TextBox 13"/>
            <p:cNvSpPr txBox="1"/>
            <p:nvPr/>
          </p:nvSpPr>
          <p:spPr>
            <a:xfrm>
              <a:off x="1500826" y="5807801"/>
              <a:ext cx="1459951" cy="369332"/>
            </a:xfrm>
            <a:prstGeom prst="rect">
              <a:avLst/>
            </a:prstGeom>
            <a:noFill/>
          </p:spPr>
          <p:txBody>
            <a:bodyPr wrap="none" rtlCol="0">
              <a:spAutoFit/>
            </a:bodyPr>
            <a:lstStyle/>
            <a:p>
              <a:r>
                <a:rPr lang="en-US" b="1" dirty="0" smtClean="0">
                  <a:solidFill>
                    <a:schemeClr val="bg1"/>
                  </a:solidFill>
                </a:rPr>
                <a:t>FIBER OPTICS</a:t>
              </a:r>
              <a:endParaRPr lang="en-US" b="1" dirty="0">
                <a:solidFill>
                  <a:schemeClr val="bg1"/>
                </a:solidFill>
              </a:endParaRPr>
            </a:p>
          </p:txBody>
        </p:sp>
        <p:sp>
          <p:nvSpPr>
            <p:cNvPr id="15" name="TextBox 14"/>
            <p:cNvSpPr txBox="1"/>
            <p:nvPr/>
          </p:nvSpPr>
          <p:spPr>
            <a:xfrm>
              <a:off x="8662931" y="2145225"/>
              <a:ext cx="2460930" cy="369332"/>
            </a:xfrm>
            <a:prstGeom prst="rect">
              <a:avLst/>
            </a:prstGeom>
            <a:noFill/>
          </p:spPr>
          <p:txBody>
            <a:bodyPr wrap="none" rtlCol="0">
              <a:spAutoFit/>
            </a:bodyPr>
            <a:lstStyle/>
            <a:p>
              <a:r>
                <a:rPr lang="en-US" b="1" dirty="0" smtClean="0">
                  <a:solidFill>
                    <a:schemeClr val="bg1"/>
                  </a:solidFill>
                </a:rPr>
                <a:t>QUANTUM MECHANICS</a:t>
              </a:r>
              <a:endParaRPr lang="en-US" b="1" dirty="0">
                <a:solidFill>
                  <a:schemeClr val="bg1"/>
                </a:solidFill>
              </a:endParaRPr>
            </a:p>
          </p:txBody>
        </p:sp>
        <p:sp>
          <p:nvSpPr>
            <p:cNvPr id="16" name="TextBox 15"/>
            <p:cNvSpPr txBox="1"/>
            <p:nvPr/>
          </p:nvSpPr>
          <p:spPr>
            <a:xfrm>
              <a:off x="9539936" y="3916875"/>
              <a:ext cx="866648" cy="369332"/>
            </a:xfrm>
            <a:prstGeom prst="rect">
              <a:avLst/>
            </a:prstGeom>
            <a:noFill/>
          </p:spPr>
          <p:txBody>
            <a:bodyPr wrap="none" rtlCol="0">
              <a:spAutoFit/>
            </a:bodyPr>
            <a:lstStyle/>
            <a:p>
              <a:r>
                <a:rPr lang="en-US" b="1" dirty="0" smtClean="0">
                  <a:solidFill>
                    <a:schemeClr val="bg1"/>
                  </a:solidFill>
                </a:rPr>
                <a:t>WAVES</a:t>
              </a:r>
              <a:endParaRPr lang="en-US" b="1" dirty="0">
                <a:solidFill>
                  <a:schemeClr val="bg1"/>
                </a:solidFill>
              </a:endParaRPr>
            </a:p>
          </p:txBody>
        </p:sp>
        <p:sp>
          <p:nvSpPr>
            <p:cNvPr id="17" name="TextBox 16"/>
            <p:cNvSpPr txBox="1"/>
            <p:nvPr/>
          </p:nvSpPr>
          <p:spPr>
            <a:xfrm>
              <a:off x="8875106" y="5092225"/>
              <a:ext cx="2196307" cy="369332"/>
            </a:xfrm>
            <a:prstGeom prst="rect">
              <a:avLst/>
            </a:prstGeom>
            <a:noFill/>
          </p:spPr>
          <p:txBody>
            <a:bodyPr wrap="none" rtlCol="0">
              <a:spAutoFit/>
            </a:bodyPr>
            <a:lstStyle/>
            <a:p>
              <a:r>
                <a:rPr lang="en-US" b="1" dirty="0" smtClean="0">
                  <a:solidFill>
                    <a:schemeClr val="bg1"/>
                  </a:solidFill>
                </a:rPr>
                <a:t>SOLID STATE PHYSICS</a:t>
              </a:r>
              <a:endParaRPr lang="en-US" b="1" dirty="0">
                <a:solidFill>
                  <a:schemeClr val="bg1"/>
                </a:solidFill>
              </a:endParaRPr>
            </a:p>
          </p:txBody>
        </p:sp>
        <p:sp>
          <p:nvSpPr>
            <p:cNvPr id="18" name="TextBox 17"/>
            <p:cNvSpPr txBox="1"/>
            <p:nvPr/>
          </p:nvSpPr>
          <p:spPr>
            <a:xfrm>
              <a:off x="3547481" y="4390483"/>
              <a:ext cx="5144665" cy="1477328"/>
            </a:xfrm>
            <a:prstGeom prst="rect">
              <a:avLst/>
            </a:prstGeom>
            <a:solidFill>
              <a:schemeClr val="tx2"/>
            </a:solidFill>
          </p:spPr>
          <p:txBody>
            <a:bodyPr wrap="square" rtlCol="0">
              <a:spAutoFit/>
            </a:bodyPr>
            <a:lstStyle/>
            <a:p>
              <a:pPr algn="ctr"/>
              <a:r>
                <a:rPr lang="en-US" b="1" dirty="0" smtClean="0">
                  <a:solidFill>
                    <a:schemeClr val="bg1"/>
                  </a:solidFill>
                </a:rPr>
                <a:t>Dr. </a:t>
              </a:r>
              <a:r>
                <a:rPr lang="en-US" b="1" dirty="0" err="1" smtClean="0">
                  <a:solidFill>
                    <a:schemeClr val="bg1"/>
                  </a:solidFill>
                </a:rPr>
                <a:t>Jeeban</a:t>
              </a:r>
              <a:r>
                <a:rPr lang="en-US" b="1" dirty="0" smtClean="0">
                  <a:solidFill>
                    <a:schemeClr val="bg1"/>
                  </a:solidFill>
                </a:rPr>
                <a:t> Pd </a:t>
              </a:r>
              <a:r>
                <a:rPr lang="en-US" b="1" dirty="0" err="1" smtClean="0">
                  <a:solidFill>
                    <a:schemeClr val="bg1"/>
                  </a:solidFill>
                </a:rPr>
                <a:t>Gewali</a:t>
              </a:r>
              <a:endParaRPr lang="en-US" b="1" dirty="0" smtClean="0">
                <a:solidFill>
                  <a:schemeClr val="bg1"/>
                </a:solidFill>
              </a:endParaRPr>
            </a:p>
            <a:p>
              <a:pPr algn="ctr"/>
              <a:r>
                <a:rPr lang="en-US" dirty="0" smtClean="0">
                  <a:solidFill>
                    <a:schemeClr val="bg1"/>
                  </a:solidFill>
                </a:rPr>
                <a:t>Department of Physics</a:t>
              </a:r>
            </a:p>
            <a:p>
              <a:pPr algn="ctr"/>
              <a:r>
                <a:rPr lang="en-US" dirty="0" smtClean="0">
                  <a:solidFill>
                    <a:schemeClr val="bg1"/>
                  </a:solidFill>
                </a:rPr>
                <a:t>Lovely Professional University</a:t>
              </a:r>
            </a:p>
            <a:p>
              <a:pPr algn="ctr"/>
              <a:r>
                <a:rPr lang="en-US" dirty="0" err="1" smtClean="0">
                  <a:solidFill>
                    <a:schemeClr val="bg1"/>
                  </a:solidFill>
                </a:rPr>
                <a:t>Phagwara</a:t>
              </a:r>
              <a:r>
                <a:rPr lang="en-US" dirty="0" smtClean="0">
                  <a:solidFill>
                    <a:schemeClr val="bg1"/>
                  </a:solidFill>
                </a:rPr>
                <a:t>, Punjab-144411</a:t>
              </a:r>
            </a:p>
            <a:p>
              <a:endParaRPr lang="en-US" dirty="0"/>
            </a:p>
          </p:txBody>
        </p:sp>
        <p:pic>
          <p:nvPicPr>
            <p:cNvPr id="19" name="Picture 1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048250" y="2197698"/>
              <a:ext cx="2143125" cy="2143125"/>
            </a:xfrm>
            <a:prstGeom prst="rect">
              <a:avLst/>
            </a:prstGeom>
          </p:spPr>
        </p:pic>
      </p:grpSp>
    </p:spTree>
    <p:extLst>
      <p:ext uri="{BB962C8B-B14F-4D97-AF65-F5344CB8AC3E}">
        <p14:creationId xmlns:p14="http://schemas.microsoft.com/office/powerpoint/2010/main" xmlns="" val="16717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Interference</a:t>
            </a:r>
          </a:p>
        </p:txBody>
      </p:sp>
      <p:sp>
        <p:nvSpPr>
          <p:cNvPr id="2" name="TextBox 1"/>
          <p:cNvSpPr txBox="1"/>
          <p:nvPr/>
        </p:nvSpPr>
        <p:spPr>
          <a:xfrm>
            <a:off x="572569" y="957129"/>
            <a:ext cx="6751177" cy="5355312"/>
          </a:xfrm>
          <a:prstGeom prst="rect">
            <a:avLst/>
          </a:prstGeom>
          <a:noFill/>
          <a:ln w="15875">
            <a:solidFill>
              <a:schemeClr val="tx1"/>
            </a:solidFill>
          </a:ln>
        </p:spPr>
        <p:txBody>
          <a:bodyPr wrap="square" rtlCol="0">
            <a:spAutoFit/>
          </a:bodyPr>
          <a:lstStyle/>
          <a:p>
            <a:pPr marL="285750" indent="-285750" algn="just">
              <a:buFont typeface="Wingdings" panose="05000000000000000000" pitchFamily="2" charset="2"/>
              <a:buChar char="Ø"/>
            </a:pPr>
            <a:r>
              <a:rPr lang="en-US" dirty="0" smtClean="0"/>
              <a:t>While material particles such as rock will not share its space with another rock, more than one vibration or wave can exist at the same time in the same space.</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When more than one wave occupies the same space at the same time, the displacements add at every point. This is called the principle of </a:t>
            </a:r>
            <a:r>
              <a:rPr lang="en-US" b="1" dirty="0" smtClean="0"/>
              <a:t>superposition of waves</a:t>
            </a:r>
            <a:r>
              <a:rPr lang="en-US" dirty="0" smtClean="0"/>
              <a:t>.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If we drop two rocks in water simultaneously, maintaining a certain definite distance, then the water waves generated thereby overlap with each other and creates a pattern called the </a:t>
            </a:r>
            <a:r>
              <a:rPr lang="en-US" b="1" dirty="0" smtClean="0"/>
              <a:t>interference</a:t>
            </a:r>
            <a:r>
              <a:rPr lang="en-US" dirty="0" smtClean="0"/>
              <a:t>.</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Within the zone of interference, wave effects may be increased, decreased or neutralized based on the fact whether the interference is </a:t>
            </a:r>
            <a:r>
              <a:rPr lang="en-US" b="1" dirty="0" smtClean="0"/>
              <a:t>constructive</a:t>
            </a:r>
            <a:r>
              <a:rPr lang="en-US" dirty="0" smtClean="0"/>
              <a:t> or </a:t>
            </a:r>
            <a:r>
              <a:rPr lang="en-US" b="1" dirty="0" smtClean="0"/>
              <a:t>destructive</a:t>
            </a:r>
            <a:r>
              <a:rPr lang="en-US" dirty="0" smtClean="0"/>
              <a:t>.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Wave interference occurs throughout physics, from mechanical waves to light waves and even with the quantum-mechanical waves that describe matter at the atomic scale.</a:t>
            </a:r>
            <a:endParaRPr lang="en-US" dirty="0"/>
          </a:p>
        </p:txBody>
      </p:sp>
      <p:pic>
        <p:nvPicPr>
          <p:cNvPr id="3" name="Picture 2"/>
          <p:cNvPicPr>
            <a:picLocks noChangeAspect="1"/>
          </p:cNvPicPr>
          <p:nvPr/>
        </p:nvPicPr>
        <p:blipFill>
          <a:blip r:embed="rId2"/>
          <a:stretch>
            <a:fillRect/>
          </a:stretch>
        </p:blipFill>
        <p:spPr>
          <a:xfrm>
            <a:off x="7473208" y="721897"/>
            <a:ext cx="4629150" cy="3038475"/>
          </a:xfrm>
          <a:prstGeom prst="rect">
            <a:avLst/>
          </a:prstGeom>
        </p:spPr>
      </p:pic>
      <p:sp>
        <p:nvSpPr>
          <p:cNvPr id="5" name="TextBox 4"/>
          <p:cNvSpPr txBox="1"/>
          <p:nvPr/>
        </p:nvSpPr>
        <p:spPr>
          <a:xfrm>
            <a:off x="8523807" y="3835938"/>
            <a:ext cx="2960298" cy="923330"/>
          </a:xfrm>
          <a:prstGeom prst="rect">
            <a:avLst/>
          </a:prstGeom>
          <a:noFill/>
        </p:spPr>
        <p:txBody>
          <a:bodyPr wrap="none" rtlCol="0">
            <a:spAutoFit/>
          </a:bodyPr>
          <a:lstStyle/>
          <a:p>
            <a:r>
              <a:rPr lang="en-US" dirty="0" smtClean="0"/>
              <a:t>Zone of Interference</a:t>
            </a:r>
          </a:p>
          <a:p>
            <a:r>
              <a:rPr lang="en-US" dirty="0" smtClean="0"/>
              <a:t>Created by the superposition </a:t>
            </a:r>
          </a:p>
          <a:p>
            <a:r>
              <a:rPr lang="en-US" dirty="0" smtClean="0"/>
              <a:t>of waves</a:t>
            </a:r>
            <a:endParaRPr lang="en-US" dirty="0"/>
          </a:p>
        </p:txBody>
      </p:sp>
      <p:cxnSp>
        <p:nvCxnSpPr>
          <p:cNvPr id="7" name="Straight Connector 6"/>
          <p:cNvCxnSpPr/>
          <p:nvPr/>
        </p:nvCxnSpPr>
        <p:spPr>
          <a:xfrm flipH="1">
            <a:off x="8639798" y="2111291"/>
            <a:ext cx="818527" cy="119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58325" y="2111291"/>
            <a:ext cx="1091262" cy="119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04192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0225" y="323165"/>
            <a:ext cx="8143875" cy="5614987"/>
          </a:xfrm>
          <a:prstGeom prst="rect">
            <a:avLst/>
          </a:prstGeom>
        </p:spPr>
      </p:pic>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Interference</a:t>
            </a:r>
          </a:p>
        </p:txBody>
      </p:sp>
      <p:pic>
        <p:nvPicPr>
          <p:cNvPr id="6" name="Picture 5"/>
          <p:cNvPicPr>
            <a:picLocks noChangeAspect="1"/>
          </p:cNvPicPr>
          <p:nvPr/>
        </p:nvPicPr>
        <p:blipFill>
          <a:blip r:embed="rId3"/>
          <a:stretch>
            <a:fillRect/>
          </a:stretch>
        </p:blipFill>
        <p:spPr>
          <a:xfrm>
            <a:off x="3585577" y="4819651"/>
            <a:ext cx="5020845" cy="1781174"/>
          </a:xfrm>
          <a:prstGeom prst="rect">
            <a:avLst/>
          </a:prstGeom>
        </p:spPr>
      </p:pic>
    </p:spTree>
    <p:extLst>
      <p:ext uri="{BB962C8B-B14F-4D97-AF65-F5344CB8AC3E}">
        <p14:creationId xmlns:p14="http://schemas.microsoft.com/office/powerpoint/2010/main" xmlns="" val="340501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Interference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72175" y="1672079"/>
            <a:ext cx="5657850" cy="3142127"/>
          </a:xfrm>
          <a:prstGeom prst="rect">
            <a:avLst/>
          </a:prstGeom>
        </p:spPr>
      </p:pic>
      <p:sp>
        <p:nvSpPr>
          <p:cNvPr id="3" name="TextBox 2"/>
          <p:cNvSpPr txBox="1"/>
          <p:nvPr/>
        </p:nvSpPr>
        <p:spPr>
          <a:xfrm>
            <a:off x="295276" y="876300"/>
            <a:ext cx="5676900" cy="3970318"/>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Let us consider, there are two waves approaching each other, shown in fig (a).</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As </a:t>
            </a:r>
            <a:r>
              <a:rPr lang="en-US" dirty="0"/>
              <a:t>shown in the figure (b</a:t>
            </a:r>
            <a:r>
              <a:rPr lang="en-US" dirty="0" smtClean="0"/>
              <a:t>), the wave crests coincide and so </a:t>
            </a:r>
            <a:r>
              <a:rPr lang="en-US" dirty="0"/>
              <a:t>d</a:t>
            </a:r>
            <a:r>
              <a:rPr lang="en-US" dirty="0" smtClean="0"/>
              <a:t>o the troughs. The resulting wave is momentarily twice as big. This is called the </a:t>
            </a:r>
            <a:r>
              <a:rPr lang="en-US" b="1" dirty="0" smtClean="0"/>
              <a:t>constructive interference</a:t>
            </a:r>
            <a:r>
              <a:rPr lang="en-US" dirty="0" smtClean="0"/>
              <a:t>-two waves superposing to produce larger wave displacements.</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 In figure (c) the crest of one wave meets the trough of another wave. As a result they cancel each other and the resulting amplitude is zero. This is called the </a:t>
            </a:r>
            <a:r>
              <a:rPr lang="en-US" b="1" dirty="0" smtClean="0"/>
              <a:t>destructive interference</a:t>
            </a:r>
            <a:r>
              <a:rPr lang="en-US" dirty="0" smtClean="0"/>
              <a:t>. </a:t>
            </a:r>
          </a:p>
          <a:p>
            <a:pPr algn="just"/>
            <a:endParaRPr lang="en-US" dirty="0"/>
          </a:p>
        </p:txBody>
      </p:sp>
    </p:spTree>
    <p:extLst>
      <p:ext uri="{BB962C8B-B14F-4D97-AF65-F5344CB8AC3E}">
        <p14:creationId xmlns:p14="http://schemas.microsoft.com/office/powerpoint/2010/main" xmlns="" val="3194977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Path Difference and Phase Difference</a:t>
            </a:r>
          </a:p>
        </p:txBody>
      </p:sp>
      <p:sp>
        <p:nvSpPr>
          <p:cNvPr id="4" name="Rectangle 3"/>
          <p:cNvSpPr/>
          <p:nvPr/>
        </p:nvSpPr>
        <p:spPr>
          <a:xfrm>
            <a:off x="152400" y="805160"/>
            <a:ext cx="7886700" cy="2308324"/>
          </a:xfrm>
          <a:prstGeom prst="rect">
            <a:avLst/>
          </a:prstGeom>
        </p:spPr>
        <p:txBody>
          <a:bodyPr wrap="square">
            <a:spAutoFit/>
          </a:bodyPr>
          <a:lstStyle/>
          <a:p>
            <a:pPr marL="285750" indent="-285750" algn="just">
              <a:buFont typeface="Arial" panose="020B0604020202020204" pitchFamily="34" charset="0"/>
              <a:buChar char="•"/>
            </a:pPr>
            <a:r>
              <a:rPr lang="en-US" dirty="0"/>
              <a:t>Let's assume that, two stones are thrown at two points which are very near, then you will see </a:t>
            </a:r>
            <a:r>
              <a:rPr lang="en-US" dirty="0" smtClean="0"/>
              <a:t>the </a:t>
            </a:r>
            <a:r>
              <a:rPr lang="en-US" dirty="0"/>
              <a:t>pattern as shown in the </a:t>
            </a:r>
            <a:r>
              <a:rPr lang="en-US" dirty="0" smtClean="0"/>
              <a:t>figure.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let's mark the first point of disturbance as S1 and the other as S2, then waves will be emanated as shown above. By having a cross-sectional view, you will see the same waves as shown in the figure below (in the below explanation wavelengths of waves emanated from two different disturbances is assumed to be the same). </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72524" y="805160"/>
            <a:ext cx="3190875" cy="253013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00675" y="3338512"/>
            <a:ext cx="6791325" cy="2009775"/>
          </a:xfrm>
          <a:prstGeom prst="rect">
            <a:avLst/>
          </a:prstGeom>
        </p:spPr>
      </p:pic>
      <mc:AlternateContent xmlns:mc="http://schemas.openxmlformats.org/markup-compatibility/2006">
        <mc:Choice xmlns:a14="http://schemas.microsoft.com/office/drawing/2010/main" xmlns="" Requires="a14">
          <p:sp>
            <p:nvSpPr>
              <p:cNvPr id="8" name="Rectangle 7"/>
              <p:cNvSpPr/>
              <p:nvPr/>
            </p:nvSpPr>
            <p:spPr>
              <a:xfrm>
                <a:off x="152400" y="3272313"/>
                <a:ext cx="5353050" cy="2930674"/>
              </a:xfrm>
              <a:prstGeom prst="rect">
                <a:avLst/>
              </a:prstGeom>
            </p:spPr>
            <p:txBody>
              <a:bodyPr wrap="square">
                <a:spAutoFit/>
              </a:bodyPr>
              <a:lstStyle/>
              <a:p>
                <a:pPr marL="285750" indent="-285750" algn="just">
                  <a:buFont typeface="Arial" panose="020B0604020202020204" pitchFamily="34" charset="0"/>
                  <a:buChar char="•"/>
                </a:pPr>
                <a:r>
                  <a:rPr lang="en-US" dirty="0" smtClean="0"/>
                  <a:t>The waves emanating from S1 has arrived exactly one cycle earlier than the waves from S2. Thus, we say that, there is a path difference between the two waves of about λ (wavelength). If the distance traveled by the waves from two disturbance is same, then path difference will be zero. Once you know the path difference, you can find the phase difference using the formula given below:</a:t>
                </a:r>
              </a:p>
              <a:p>
                <a:pPr algn="just"/>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𝐏𝐡𝐚𝐬𝐞</m:t>
                      </m:r>
                      <m:r>
                        <a:rPr lang="en-US" b="1" i="0" smtClean="0">
                          <a:latin typeface="Cambria Math" panose="02040503050406030204" pitchFamily="18" charset="0"/>
                        </a:rPr>
                        <m:t> </m:t>
                      </m:r>
                      <m:r>
                        <a:rPr lang="en-US" b="1" i="0" smtClean="0">
                          <a:latin typeface="Cambria Math" panose="02040503050406030204" pitchFamily="18" charset="0"/>
                        </a:rPr>
                        <m:t>𝐃𝐢𝐟𝐟𝐞𝐫𝐞𝐧𝐜𝐞</m:t>
                      </m:r>
                      <m:r>
                        <a:rPr lang="en-US" b="1" i="0" smtClean="0">
                          <a:latin typeface="Cambria Math" panose="02040503050406030204" pitchFamily="18" charset="0"/>
                        </a:rPr>
                        <m:t>=</m:t>
                      </m:r>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0" smtClean="0">
                                  <a:latin typeface="Cambria Math" panose="02040503050406030204" pitchFamily="18" charset="0"/>
                                </a:rPr>
                                <m:t>𝟐</m:t>
                              </m:r>
                              <m:r>
                                <a:rPr lang="en-US" b="1" i="0" smtClean="0">
                                  <a:latin typeface="Cambria Math" panose="02040503050406030204" pitchFamily="18" charset="0"/>
                                </a:rPr>
                                <m:t>𝛑</m:t>
                              </m:r>
                            </m:num>
                            <m:den>
                              <m:r>
                                <a:rPr lang="en-US" b="1" i="0" smtClean="0">
                                  <a:latin typeface="Cambria Math" panose="02040503050406030204" pitchFamily="18" charset="0"/>
                                </a:rPr>
                                <m:t>𝛌</m:t>
                              </m:r>
                            </m:den>
                          </m:f>
                        </m:e>
                      </m:d>
                      <m:r>
                        <a:rPr lang="en-US" b="1" i="0" smtClean="0">
                          <a:latin typeface="Cambria Math" panose="02040503050406030204" pitchFamily="18" charset="0"/>
                        </a:rPr>
                        <m:t>×</m:t>
                      </m:r>
                      <m:r>
                        <a:rPr lang="en-US" b="1" i="0" smtClean="0">
                          <a:latin typeface="Cambria Math" panose="02040503050406030204" pitchFamily="18" charset="0"/>
                        </a:rPr>
                        <m:t>𝐏𝐚𝐭𝐡</m:t>
                      </m:r>
                      <m:r>
                        <a:rPr lang="en-US" b="1" i="0" smtClean="0">
                          <a:latin typeface="Cambria Math" panose="02040503050406030204" pitchFamily="18" charset="0"/>
                        </a:rPr>
                        <m:t> </m:t>
                      </m:r>
                      <m:r>
                        <a:rPr lang="en-US" b="1" i="0" smtClean="0">
                          <a:latin typeface="Cambria Math" panose="02040503050406030204" pitchFamily="18" charset="0"/>
                        </a:rPr>
                        <m:t>𝐃𝐢𝐟𝐟𝐞𝐫𝐞𝐧𝐜𝐞</m:t>
                      </m:r>
                    </m:oMath>
                  </m:oMathPara>
                </a14:m>
                <a:endParaRPr lang="en-US" b="1" dirty="0"/>
              </a:p>
            </p:txBody>
          </p:sp>
        </mc:Choice>
        <mc:Fallback>
          <p:sp>
            <p:nvSpPr>
              <p:cNvPr id="8" name="Rectangle 7"/>
              <p:cNvSpPr>
                <a:spLocks noRot="1" noChangeAspect="1" noMove="1" noResize="1" noEditPoints="1" noAdjustHandles="1" noChangeArrowheads="1" noChangeShapeType="1" noTextEdit="1"/>
              </p:cNvSpPr>
              <p:nvPr/>
            </p:nvSpPr>
            <p:spPr>
              <a:xfrm>
                <a:off x="152400" y="3272313"/>
                <a:ext cx="5353050" cy="2930674"/>
              </a:xfrm>
              <a:prstGeom prst="rect">
                <a:avLst/>
              </a:prstGeom>
              <a:blipFill rotWithShape="0">
                <a:blip r:embed="rId4"/>
                <a:stretch>
                  <a:fillRect l="-683" t="-1247" r="-911"/>
                </a:stretch>
              </a:blipFill>
            </p:spPr>
            <p:txBody>
              <a:bodyPr/>
              <a:lstStyle/>
              <a:p>
                <a:r>
                  <a:rPr lang="en-US">
                    <a:noFill/>
                  </a:rPr>
                  <a:t> </a:t>
                </a:r>
              </a:p>
            </p:txBody>
          </p:sp>
        </mc:Fallback>
      </mc:AlternateContent>
    </p:spTree>
    <p:extLst>
      <p:ext uri="{BB962C8B-B14F-4D97-AF65-F5344CB8AC3E}">
        <p14:creationId xmlns:p14="http://schemas.microsoft.com/office/powerpoint/2010/main" xmlns="" val="3775669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Interference of waves going in the same direction</a:t>
            </a:r>
          </a:p>
        </p:txBody>
      </p:sp>
      <mc:AlternateContent xmlns:mc="http://schemas.openxmlformats.org/markup-compatibility/2006">
        <mc:Choice xmlns:a14="http://schemas.microsoft.com/office/drawing/2010/main" xmlns="" Requires="a14">
          <p:sp>
            <p:nvSpPr>
              <p:cNvPr id="4" name="TextBox 3"/>
              <p:cNvSpPr txBox="1"/>
              <p:nvPr/>
            </p:nvSpPr>
            <p:spPr>
              <a:xfrm>
                <a:off x="529839" y="765558"/>
                <a:ext cx="11118079" cy="5632311"/>
              </a:xfrm>
              <a:prstGeom prst="rect">
                <a:avLst/>
              </a:prstGeom>
              <a:noFill/>
              <a:ln w="22225">
                <a:solidFill>
                  <a:schemeClr val="tx1"/>
                </a:solidFill>
              </a:ln>
            </p:spPr>
            <p:txBody>
              <a:bodyPr wrap="square" rtlCol="0">
                <a:spAutoFit/>
              </a:bodyPr>
              <a:lstStyle/>
              <a:p>
                <a:pPr marL="285750" indent="-285750">
                  <a:buFont typeface="Arial" panose="020B0604020202020204" pitchFamily="34" charset="0"/>
                  <a:buChar char="•"/>
                </a:pPr>
                <a:r>
                  <a:rPr lang="en-US" dirty="0" smtClean="0"/>
                  <a:t>Suppose two identical sources send sinusoidal waves of same angular frequency </a:t>
                </a:r>
                <a14:m>
                  <m:oMath xmlns:m="http://schemas.openxmlformats.org/officeDocument/2006/math">
                    <m:r>
                      <a:rPr lang="en-US" b="0" i="1" smtClean="0">
                        <a:latin typeface="Cambria Math" panose="02040503050406030204" pitchFamily="18" charset="0"/>
                      </a:rPr>
                      <m:t>𝜔</m:t>
                    </m:r>
                  </m:oMath>
                </a14:m>
                <a:r>
                  <a:rPr lang="en-US" dirty="0" smtClean="0"/>
                  <a:t> in the positive x-direction. The wave velocity and the wave number is same for the two waves.</a:t>
                </a:r>
                <a:endParaRPr lang="en-US" dirty="0"/>
              </a:p>
              <a:p>
                <a:pPr marL="285750" indent="-285750">
                  <a:buFont typeface="Arial" panose="020B0604020202020204" pitchFamily="34" charset="0"/>
                  <a:buChar char="•"/>
                </a:pPr>
                <a:r>
                  <a:rPr lang="en-US" dirty="0" smtClean="0"/>
                  <a:t>One source may be started a little later than the other or the two sources may be situated at different points. Thus, the two waves arriving at a point differ in phase. Let A1 and A2 be the amplitudes of the two waves and </a:t>
                </a:r>
                <a14:m>
                  <m:oMath xmlns:m="http://schemas.openxmlformats.org/officeDocument/2006/math">
                    <m:r>
                      <a:rPr lang="en-US" b="0" i="1" smtClean="0">
                        <a:latin typeface="Cambria Math" panose="02040503050406030204" pitchFamily="18" charset="0"/>
                      </a:rPr>
                      <m:t>𝛿</m:t>
                    </m:r>
                  </m:oMath>
                </a14:m>
                <a:r>
                  <a:rPr lang="en-US" dirty="0" smtClean="0"/>
                  <a:t> be the difference in phase angle.</a:t>
                </a:r>
              </a:p>
              <a:p>
                <a:pPr marL="285750" indent="-285750">
                  <a:buFont typeface="Arial" panose="020B0604020202020204" pitchFamily="34" charset="0"/>
                  <a:buChar char="•"/>
                </a:pPr>
                <a:r>
                  <a:rPr lang="en-US" dirty="0" smtClean="0"/>
                  <a:t>The two waves are then represented by the equation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m:rPr>
                          <m:sty m:val="p"/>
                        </m:rPr>
                        <a:rPr lang="en-US" b="0" i="0" smtClean="0">
                          <a:latin typeface="Cambria Math" panose="02040503050406030204" pitchFamily="18" charset="0"/>
                        </a:rPr>
                        <m:t>sin</m:t>
                      </m:r>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sin</m:t>
                      </m:r>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𝛿</m:t>
                      </m:r>
                      <m:r>
                        <a:rPr lang="en-US" b="0" i="1" smtClean="0">
                          <a:latin typeface="Cambria Math" panose="02040503050406030204" pitchFamily="18" charset="0"/>
                        </a:rPr>
                        <m:t>)</m:t>
                      </m:r>
                    </m:oMath>
                  </m:oMathPara>
                </a14:m>
                <a:endParaRPr lang="en-US" dirty="0" smtClean="0"/>
              </a:p>
              <a:p>
                <a:endParaRPr lang="en-US" dirty="0" smtClean="0"/>
              </a:p>
              <a:p>
                <a:pPr marL="285750" indent="-285750">
                  <a:buFont typeface="Arial" panose="020B0604020202020204" pitchFamily="34" charset="0"/>
                  <a:buChar char="•"/>
                </a:pPr>
                <a:r>
                  <a:rPr lang="en-US" dirty="0" smtClean="0"/>
                  <a:t>According to the principle of superposition, the resultant wave is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m:oMathPara>
                </a14:m>
                <a:endParaRPr lang="en-US" b="0" dirty="0" smtClean="0"/>
              </a:p>
              <a:p>
                <a:r>
                  <a:rPr lang="en-US" dirty="0" smtClean="0"/>
                  <a:t>Applying, </a:t>
                </a:r>
                <a14:m>
                  <m:oMath xmlns:m="http://schemas.openxmlformats.org/officeDocument/2006/math">
                    <m:func>
                      <m:funcPr>
                        <m:ctrlPr>
                          <a:rPr lang="en-US" b="1" i="1" smtClean="0">
                            <a:latin typeface="Cambria Math" panose="02040503050406030204" pitchFamily="18" charset="0"/>
                          </a:rPr>
                        </m:ctrlPr>
                      </m:funcPr>
                      <m:fName>
                        <m:r>
                          <a:rPr lang="en-US" b="1" i="0" smtClean="0">
                            <a:latin typeface="Cambria Math" panose="02040503050406030204" pitchFamily="18" charset="0"/>
                          </a:rPr>
                          <m:t>𝐬𝐢𝐧</m:t>
                        </m:r>
                      </m:fName>
                      <m:e>
                        <m:d>
                          <m:dPr>
                            <m:ctrlPr>
                              <a:rPr lang="en-US" b="1" i="1" smtClean="0">
                                <a:latin typeface="Cambria Math" panose="02040503050406030204" pitchFamily="18" charset="0"/>
                              </a:rPr>
                            </m:ctrlPr>
                          </m:dPr>
                          <m:e>
                            <m:r>
                              <a:rPr lang="en-US" b="1" i="1" smtClean="0">
                                <a:latin typeface="Cambria Math" panose="02040503050406030204" pitchFamily="18" charset="0"/>
                              </a:rPr>
                              <m:t>𝑨</m:t>
                            </m:r>
                            <m:r>
                              <a:rPr lang="en-US" b="1" i="1" smtClean="0">
                                <a:latin typeface="Cambria Math" panose="02040503050406030204" pitchFamily="18" charset="0"/>
                              </a:rPr>
                              <m:t>+</m:t>
                            </m:r>
                            <m:r>
                              <a:rPr lang="en-US" b="1" i="1" smtClean="0">
                                <a:latin typeface="Cambria Math" panose="02040503050406030204" pitchFamily="18" charset="0"/>
                              </a:rPr>
                              <m:t>𝑩</m:t>
                            </m:r>
                          </m:e>
                        </m:d>
                      </m:e>
                    </m:func>
                    <m:r>
                      <a:rPr lang="en-US" b="1" i="1" smtClean="0">
                        <a:latin typeface="Cambria Math" panose="02040503050406030204" pitchFamily="18" charset="0"/>
                      </a:rPr>
                      <m:t>=</m:t>
                    </m:r>
                    <m:r>
                      <a:rPr lang="en-US" b="1" i="1" smtClean="0">
                        <a:latin typeface="Cambria Math" panose="02040503050406030204" pitchFamily="18" charset="0"/>
                      </a:rPr>
                      <m:t>𝒔𝒊𝒏𝑨</m:t>
                    </m:r>
                    <m:func>
                      <m:funcPr>
                        <m:ctrlPr>
                          <a:rPr lang="en-US" b="1" i="1" smtClean="0">
                            <a:latin typeface="Cambria Math" panose="02040503050406030204" pitchFamily="18" charset="0"/>
                          </a:rPr>
                        </m:ctrlPr>
                      </m:funcPr>
                      <m:fName>
                        <m:r>
                          <a:rPr lang="en-US" b="1" i="0" smtClean="0">
                            <a:latin typeface="Cambria Math" panose="02040503050406030204" pitchFamily="18" charset="0"/>
                          </a:rPr>
                          <m:t>𝐜𝐨𝐬</m:t>
                        </m:r>
                      </m:fName>
                      <m:e>
                        <m:r>
                          <a:rPr lang="en-US" b="1" i="1" smtClean="0">
                            <a:latin typeface="Cambria Math" panose="02040503050406030204" pitchFamily="18" charset="0"/>
                          </a:rPr>
                          <m:t>𝑩</m:t>
                        </m:r>
                      </m:e>
                    </m:func>
                    <m:r>
                      <a:rPr lang="en-US" b="1" i="1" smtClean="0">
                        <a:latin typeface="Cambria Math" panose="02040503050406030204" pitchFamily="18" charset="0"/>
                      </a:rPr>
                      <m:t>+</m:t>
                    </m:r>
                    <m:func>
                      <m:funcPr>
                        <m:ctrlPr>
                          <a:rPr lang="en-US" b="1" i="1" smtClean="0">
                            <a:latin typeface="Cambria Math" panose="02040503050406030204" pitchFamily="18" charset="0"/>
                          </a:rPr>
                        </m:ctrlPr>
                      </m:funcPr>
                      <m:fName>
                        <m:r>
                          <a:rPr lang="en-US" b="1" i="0" smtClean="0">
                            <a:latin typeface="Cambria Math" panose="02040503050406030204" pitchFamily="18" charset="0"/>
                          </a:rPr>
                          <m:t>𝐜𝐨𝐬</m:t>
                        </m:r>
                      </m:fName>
                      <m:e>
                        <m:r>
                          <a:rPr lang="en-US" b="1" i="1" smtClean="0">
                            <a:latin typeface="Cambria Math" panose="02040503050406030204" pitchFamily="18" charset="0"/>
                          </a:rPr>
                          <m:t>𝑨</m:t>
                        </m:r>
                      </m:e>
                    </m:func>
                    <m:func>
                      <m:funcPr>
                        <m:ctrlPr>
                          <a:rPr lang="en-US" b="1" i="1" smtClean="0">
                            <a:latin typeface="Cambria Math" panose="02040503050406030204" pitchFamily="18" charset="0"/>
                          </a:rPr>
                        </m:ctrlPr>
                      </m:funcPr>
                      <m:fName>
                        <m:r>
                          <a:rPr lang="en-US" b="1" i="0" smtClean="0">
                            <a:latin typeface="Cambria Math" panose="02040503050406030204" pitchFamily="18" charset="0"/>
                          </a:rPr>
                          <m:t>𝐬𝐢𝐧</m:t>
                        </m:r>
                      </m:fName>
                      <m:e>
                        <m:r>
                          <a:rPr lang="en-US" b="1" i="1" smtClean="0">
                            <a:latin typeface="Cambria Math" panose="02040503050406030204" pitchFamily="18" charset="0"/>
                          </a:rPr>
                          <m:t>𝑩</m:t>
                        </m:r>
                      </m:e>
                    </m:func>
                  </m:oMath>
                </a14:m>
                <a:r>
                  <a:rPr lang="en-US" dirty="0" smtClean="0"/>
                  <a:t> we get,</a:t>
                </a:r>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e>
                          </m:d>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𝛿</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𝛿</m:t>
                                  </m:r>
                                </m:e>
                              </m:d>
                            </m:e>
                          </m:func>
                        </m:e>
                      </m:d>
                    </m:oMath>
                  </m:oMathPara>
                </a14:m>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e>
                          </m:d>
                        </m:e>
                      </m:func>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𝑐𝑜𝑠</m:t>
                          </m:r>
                          <m:r>
                            <a:rPr lang="en-US" b="0" i="1" smtClean="0">
                              <a:latin typeface="Cambria Math" panose="02040503050406030204" pitchFamily="18" charset="0"/>
                            </a:rPr>
                            <m:t>𝛿</m:t>
                          </m:r>
                        </m:e>
                      </m:d>
                      <m:r>
                        <a:rPr lang="en-US" b="0" i="1" smtClean="0">
                          <a:latin typeface="Cambria Math" panose="02040503050406030204" pitchFamily="18" charset="0"/>
                        </a:rPr>
                        <m:t>+</m:t>
                      </m:r>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i="1">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𝑠𝑖𝑛</m:t>
                      </m:r>
                      <m:r>
                        <a:rPr lang="en-US" b="0" i="1" smtClean="0">
                          <a:latin typeface="Cambria Math" panose="02040503050406030204" pitchFamily="18" charset="0"/>
                        </a:rPr>
                        <m:t>𝛿</m:t>
                      </m:r>
                      <m:r>
                        <a:rPr lang="en-US" b="0" i="1" smtClean="0">
                          <a:latin typeface="Cambria Math" panose="02040503050406030204" pitchFamily="18" charset="0"/>
                        </a:rPr>
                        <m:t>)</m:t>
                      </m:r>
                    </m:oMath>
                  </m:oMathPara>
                </a14:m>
                <a:endParaRPr lang="en-US" dirty="0" smtClean="0"/>
              </a:p>
              <a:p>
                <a:pPr marL="285750" indent="-285750">
                  <a:buFont typeface="Arial" panose="020B0604020202020204" pitchFamily="34" charset="0"/>
                  <a:buChar char="•"/>
                </a:pPr>
                <a:r>
                  <a:rPr lang="en-US" dirty="0" smtClean="0"/>
                  <a:t>If we write </a:t>
                </a:r>
              </a:p>
              <a:p>
                <a:r>
                  <a:rPr lang="en-US" dirty="0" smtClean="0"/>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𝑐𝑜𝑠</m:t>
                    </m:r>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m:t>
                        </m:r>
                      </m:e>
                    </m:func>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𝑠𝑖𝑛</m:t>
                    </m:r>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m:t>
                        </m:r>
                        <m:r>
                          <a:rPr lang="en-US" b="0" i="1" smtClean="0">
                            <a:latin typeface="Cambria Math" panose="02040503050406030204" pitchFamily="18" charset="0"/>
                          </a:rPr>
                          <m:t>𝜖</m:t>
                        </m:r>
                      </m:e>
                    </m:func>
                    <m:r>
                      <a:rPr lang="en-US" b="0" i="1" smtClean="0">
                        <a:latin typeface="Cambria Math" panose="02040503050406030204" pitchFamily="18" charset="0"/>
                      </a:rPr>
                      <m:t>)</m:t>
                    </m:r>
                  </m:oMath>
                </a14:m>
                <a:endParaRPr lang="en-US" dirty="0" smtClean="0"/>
              </a:p>
              <a:p>
                <a:r>
                  <a:rPr lang="en-US" dirty="0" smtClean="0"/>
                  <a:t>Then we get,</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𝑘𝑥</m:t>
                                  </m:r>
                                  <m:r>
                                    <a:rPr lang="en-US" b="0" i="1" smtClean="0">
                                      <a:latin typeface="Cambria Math" panose="02040503050406030204" pitchFamily="18" charset="0"/>
                                    </a:rPr>
                                    <m:t>−</m:t>
                                  </m:r>
                                  <m:r>
                                    <a:rPr lang="en-US" i="1">
                                      <a:latin typeface="Cambria Math" panose="02040503050406030204" pitchFamily="18" charset="0"/>
                                    </a:rPr>
                                    <m:t>𝜔</m:t>
                                  </m:r>
                                  <m:r>
                                    <a:rPr lang="en-US" b="0" i="1" smtClean="0">
                                      <a:latin typeface="Cambria Math" panose="02040503050406030204" pitchFamily="18" charset="0"/>
                                    </a:rPr>
                                    <m:t>𝑡</m:t>
                                  </m:r>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𝜖</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cos</m:t>
                          </m:r>
                          <m:func>
                            <m:funcPr>
                              <m:ctrlPr>
                                <a:rPr lang="en-US" b="0" i="1" smtClean="0">
                                  <a:latin typeface="Cambria Math" panose="02040503050406030204" pitchFamily="18" charset="0"/>
                                </a:rPr>
                              </m:ctrlPr>
                            </m:funcPr>
                            <m:fName>
                              <m:d>
                                <m:dPr>
                                  <m:ctrlPr>
                                    <a:rPr lang="en-US" b="0" i="1" smtClean="0">
                                      <a:latin typeface="Cambria Math" panose="02040503050406030204" pitchFamily="18" charset="0"/>
                                    </a:rPr>
                                  </m:ctrlPr>
                                </m:dPr>
                                <m:e>
                                  <m:r>
                                    <a:rPr lang="en-US" b="0" i="1" smtClean="0">
                                      <a:latin typeface="Cambria Math" panose="02040503050406030204" pitchFamily="18" charset="0"/>
                                    </a:rPr>
                                    <m:t>𝑘𝑥</m:t>
                                  </m:r>
                                  <m:r>
                                    <a:rPr lang="en-US" b="0" i="1" smtClean="0">
                                      <a:latin typeface="Cambria Math" panose="02040503050406030204" pitchFamily="18" charset="0"/>
                                    </a:rPr>
                                    <m:t>−</m:t>
                                  </m:r>
                                  <m:r>
                                    <a:rPr lang="en-US" i="1">
                                      <a:latin typeface="Cambria Math" panose="02040503050406030204" pitchFamily="18" charset="0"/>
                                    </a:rPr>
                                    <m:t>𝜔</m:t>
                                  </m:r>
                                  <m:r>
                                    <a:rPr lang="en-US" b="0" i="1" smtClean="0">
                                      <a:latin typeface="Cambria Math" panose="02040503050406030204" pitchFamily="18" charset="0"/>
                                    </a:rPr>
                                    <m:t>𝑡</m:t>
                                  </m:r>
                                </m:e>
                              </m:d>
                            </m:fName>
                            <m:e>
                              <m:r>
                                <a:rPr lang="en-US" b="0" i="1" smtClean="0">
                                  <a:latin typeface="Cambria Math" panose="02040503050406030204" pitchFamily="18" charset="0"/>
                                </a:rPr>
                                <m:t>𝑠𝑖𝑛</m:t>
                              </m:r>
                              <m:d>
                                <m:dPr>
                                  <m:ctrlPr>
                                    <a:rPr lang="en-US" b="0" i="1" smtClean="0">
                                      <a:latin typeface="Cambria Math" panose="02040503050406030204" pitchFamily="18" charset="0"/>
                                    </a:rPr>
                                  </m:ctrlPr>
                                </m:dPr>
                                <m:e>
                                  <m:r>
                                    <a:rPr lang="en-US" b="0" i="1" smtClean="0">
                                      <a:latin typeface="Cambria Math" panose="02040503050406030204" pitchFamily="18" charset="0"/>
                                    </a:rPr>
                                    <m:t>𝜖</m:t>
                                  </m:r>
                                </m:e>
                              </m:d>
                            </m:e>
                          </m:func>
                        </m:e>
                      </m:d>
                    </m:oMath>
                  </m:oMathPara>
                </a14:m>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r>
                        <m:rPr>
                          <m:sty m:val="p"/>
                        </m:rPr>
                        <a:rPr lang="en-US" b="0" i="0" smtClean="0">
                          <a:latin typeface="Cambria Math" panose="02040503050406030204" pitchFamily="18" charset="0"/>
                        </a:rPr>
                        <m:t>sin</m:t>
                      </m:r>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i="1">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529839" y="765558"/>
                <a:ext cx="11118079" cy="5632311"/>
              </a:xfrm>
              <a:prstGeom prst="rect">
                <a:avLst/>
              </a:prstGeom>
              <a:blipFill rotWithShape="0">
                <a:blip r:embed="rId2"/>
                <a:stretch>
                  <a:fillRect l="-383" t="-431" r="-656"/>
                </a:stretch>
              </a:blipFill>
              <a:ln w="2222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xmlns="" val="1899641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Interference of waves going in the same direction</a:t>
            </a:r>
          </a:p>
        </p:txBody>
      </p:sp>
      <mc:AlternateContent xmlns:mc="http://schemas.openxmlformats.org/markup-compatibility/2006">
        <mc:Choice xmlns:a14="http://schemas.microsoft.com/office/drawing/2010/main" xmlns="" Requires="a14">
          <p:sp>
            <p:nvSpPr>
              <p:cNvPr id="5" name="TextBox 4"/>
              <p:cNvSpPr txBox="1"/>
              <p:nvPr/>
            </p:nvSpPr>
            <p:spPr>
              <a:xfrm>
                <a:off x="790576" y="885825"/>
                <a:ext cx="9163050" cy="3429721"/>
              </a:xfrm>
              <a:prstGeom prst="rect">
                <a:avLst/>
              </a:prstGeom>
              <a:noFill/>
              <a:ln w="22225">
                <a:solidFill>
                  <a:schemeClr val="tx1"/>
                </a:solidFill>
              </a:ln>
            </p:spPr>
            <p:txBody>
              <a:bodyPr wrap="square" rtlCol="0">
                <a:spAutoFit/>
              </a:bodyPr>
              <a:lstStyle/>
              <a:p>
                <a:pPr algn="just"/>
                <a:r>
                  <a:rPr lang="en-US" dirty="0" smtClean="0"/>
                  <a:t>Thus the resultant is indeed a sine wave of amplitude A and with a phase difference </a:t>
                </a:r>
                <a14:m>
                  <m:oMath xmlns:m="http://schemas.openxmlformats.org/officeDocument/2006/math">
                    <m:r>
                      <a:rPr lang="en-US" b="0" i="1" smtClean="0">
                        <a:latin typeface="Cambria Math" panose="02040503050406030204" pitchFamily="18" charset="0"/>
                      </a:rPr>
                      <m:t>𝜖</m:t>
                    </m:r>
                  </m:oMath>
                </a14:m>
                <a:r>
                  <a:rPr lang="en-US" dirty="0" smtClean="0"/>
                  <a:t> with the first wave. Thus,</a:t>
                </a:r>
              </a:p>
              <a:p>
                <a:pPr algn="just"/>
                <a:endParaRPr lang="en-US" dirty="0" smtClean="0"/>
              </a:p>
              <a:p>
                <a:pPr algn="just"/>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cos</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𝜖</m:t>
                          </m:r>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𝜖</m:t>
                          </m:r>
                        </m:e>
                      </m:func>
                    </m:oMath>
                  </m:oMathPara>
                </a14:m>
                <a:endParaRPr lang="en-US" dirty="0" smtClean="0"/>
              </a:p>
              <a:p>
                <a:pPr algn="just"/>
                <a:endParaRPr lang="en-US" dirty="0" smtClean="0"/>
              </a:p>
              <a:p>
                <a:pPr algn="just"/>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𝑐𝑜𝑠</m:t>
                              </m:r>
                              <m:r>
                                <a:rPr lang="en-US" b="0" i="1" smtClean="0">
                                  <a:latin typeface="Cambria Math" panose="02040503050406030204" pitchFamily="18" charset="0"/>
                                </a:rPr>
                                <m:t>𝛿</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𝑠𝑖𝑛</m:t>
                              </m:r>
                              <m:r>
                                <a:rPr lang="en-US" b="0" i="1" smtClean="0">
                                  <a:latin typeface="Cambria Math" panose="02040503050406030204" pitchFamily="18" charset="0"/>
                                </a:rPr>
                                <m:t>𝛿</m:t>
                              </m:r>
                            </m:e>
                          </m:d>
                        </m:e>
                        <m:sup>
                          <m:r>
                            <a:rPr lang="en-US" b="0" i="1" smtClean="0">
                              <a:latin typeface="Cambria Math" panose="02040503050406030204" pitchFamily="18" charset="0"/>
                            </a:rPr>
                            <m:t>2</m:t>
                          </m:r>
                        </m:sup>
                      </m:sSup>
                    </m:oMath>
                  </m:oMathPara>
                </a14:m>
                <a:endParaRPr lang="en-US" dirty="0" smtClean="0"/>
              </a:p>
              <a:p>
                <a:pPr algn="just"/>
                <a:endParaRPr lang="en-US" dirty="0" smtClean="0"/>
              </a:p>
              <a:p>
                <a:pPr algn="just"/>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𝑐𝑜𝑠</m:t>
                      </m:r>
                      <m:r>
                        <a:rPr lang="en-US" b="0" i="1" smtClean="0">
                          <a:latin typeface="Cambria Math" panose="02040503050406030204" pitchFamily="18" charset="0"/>
                        </a:rPr>
                        <m:t>𝛿</m:t>
                      </m:r>
                    </m:oMath>
                  </m:oMathPara>
                </a14:m>
                <a:endParaRPr lang="en-US" dirty="0" smtClean="0"/>
              </a:p>
              <a:p>
                <a:pPr algn="just"/>
                <a:endParaRPr lang="en-US" dirty="0" smtClean="0"/>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r>
                            <a:rPr lang="en-US" i="1">
                              <a:latin typeface="Cambria Math" panose="02040503050406030204" pitchFamily="18" charset="0"/>
                            </a:rPr>
                            <m:t>𝑐𝑜𝑠</m:t>
                          </m:r>
                          <m:r>
                            <a:rPr lang="en-US" i="1">
                              <a:latin typeface="Cambria Math" panose="02040503050406030204" pitchFamily="18" charset="0"/>
                            </a:rPr>
                            <m:t>𝛿</m:t>
                          </m:r>
                        </m:e>
                      </m:rad>
                    </m:oMath>
                  </m:oMathPara>
                </a14:m>
                <a:endParaRPr lang="en-US" dirty="0" smtClean="0"/>
              </a:p>
              <a:p>
                <a:pPr algn="just"/>
                <a:r>
                  <a:rPr lang="en-US" dirty="0" smtClean="0"/>
                  <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790576" y="885825"/>
                <a:ext cx="9163050" cy="3429721"/>
              </a:xfrm>
              <a:prstGeom prst="rect">
                <a:avLst/>
              </a:prstGeom>
              <a:blipFill rotWithShape="0">
                <a:blip r:embed="rId2"/>
                <a:stretch>
                  <a:fillRect l="-464" t="-529" r="-398"/>
                </a:stretch>
              </a:blipFill>
              <a:ln w="2222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3277713" y="4482448"/>
                <a:ext cx="4188775" cy="942246"/>
              </a:xfrm>
              <a:prstGeom prst="rect">
                <a:avLst/>
              </a:prstGeom>
              <a:noFill/>
              <a:ln w="19050">
                <a:solidFill>
                  <a:schemeClr val="tx1"/>
                </a:solidFill>
              </a:ln>
            </p:spPr>
            <p:txBody>
              <a:bodyPr wrap="none" rtlCol="0">
                <a:spAutoFit/>
              </a:bodyPr>
              <a:lstStyle/>
              <a:p>
                <a:r>
                  <a:rPr lang="en-US" dirty="0" smtClean="0"/>
                  <a:t>Also , </a:t>
                </a:r>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m:t>
                          </m:r>
                        </m:fName>
                        <m:e>
                          <m:r>
                            <a:rPr lang="en-US" b="0" i="1" smtClean="0">
                              <a:latin typeface="Cambria Math" panose="02040503050406030204" pitchFamily="18" charset="0"/>
                            </a:rPr>
                            <m:t>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𝑠𝑖𝑛</m:t>
                              </m:r>
                              <m:r>
                                <a:rPr lang="en-US" b="0" i="1" smtClean="0">
                                  <a:latin typeface="Cambria Math" panose="02040503050406030204" pitchFamily="18" charset="0"/>
                                </a:rPr>
                                <m:t>𝜖</m:t>
                              </m:r>
                            </m:num>
                            <m:den>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𝑐𝑜𝑠</m:t>
                              </m:r>
                              <m:r>
                                <a:rPr lang="en-US" b="0" i="1" smtClean="0">
                                  <a:latin typeface="Cambria Math" panose="02040503050406030204" pitchFamily="18" charset="0"/>
                                </a:rPr>
                                <m:t>𝜖</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𝐴</m:t>
                                  </m:r>
                                </m:e>
                                <m:sub>
                                  <m:r>
                                    <a:rPr lang="en-US" b="0" i="1" smtClean="0">
                                      <a:latin typeface="Cambria Math" panose="02040503050406030204" pitchFamily="18" charset="0"/>
                                    </a:rPr>
                                    <m:t>2</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𝛿</m:t>
                                  </m:r>
                                  <m:r>
                                    <a:rPr lang="en-US" b="0" i="1" smtClean="0">
                                      <a:latin typeface="Cambria Math" panose="02040503050406030204" pitchFamily="18" charset="0"/>
                                    </a:rPr>
                                    <m:t>)</m:t>
                                  </m:r>
                                </m:e>
                              </m:func>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𝛿</m:t>
                                  </m:r>
                                </m:e>
                              </m:func>
                            </m:den>
                          </m:f>
                        </m:e>
                      </m:func>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3277713" y="4482448"/>
                <a:ext cx="4188775" cy="942246"/>
              </a:xfrm>
              <a:prstGeom prst="rect">
                <a:avLst/>
              </a:prstGeom>
              <a:blipFill rotWithShape="0">
                <a:blip r:embed="rId3"/>
                <a:stretch>
                  <a:fillRect l="-1159" t="-2532"/>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xmlns="" val="3918547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Condition for Constructive and Destructive Interference</a:t>
            </a:r>
          </a:p>
        </p:txBody>
      </p:sp>
      <mc:AlternateContent xmlns:mc="http://schemas.openxmlformats.org/markup-compatibility/2006">
        <mc:Choice xmlns:a14="http://schemas.microsoft.com/office/drawing/2010/main" xmlns="" Requires="a14">
          <p:sp>
            <p:nvSpPr>
              <p:cNvPr id="5" name="TextBox 4"/>
              <p:cNvSpPr txBox="1"/>
              <p:nvPr/>
            </p:nvSpPr>
            <p:spPr>
              <a:xfrm>
                <a:off x="2095620" y="1457325"/>
                <a:ext cx="8000759" cy="4154984"/>
              </a:xfrm>
              <a:prstGeom prst="rect">
                <a:avLst/>
              </a:prstGeom>
              <a:noFill/>
              <a:ln w="22225">
                <a:solidFill>
                  <a:schemeClr val="tx1"/>
                </a:solidFill>
              </a:ln>
            </p:spPr>
            <p:txBody>
              <a:bodyPr wrap="square" rtlCol="0">
                <a:spAutoFit/>
              </a:bodyPr>
              <a:lstStyle/>
              <a:p>
                <a:r>
                  <a:rPr lang="en-US" sz="2400" b="1" dirty="0" smtClean="0"/>
                  <a:t>Constructive Interference:</a:t>
                </a:r>
              </a:p>
              <a:p>
                <a:endParaRPr lang="en-US" sz="2400" dirty="0"/>
              </a:p>
              <a:p>
                <a:pPr marL="342900" indent="-342900">
                  <a:buFont typeface="Arial" panose="020B0604020202020204" pitchFamily="34" charset="0"/>
                  <a:buChar char="•"/>
                </a:pPr>
                <a:r>
                  <a:rPr lang="en-US" sz="2400" dirty="0" smtClean="0"/>
                  <a:t>The resultant amplitude is maximum when </a:t>
                </a:r>
                <a14:m>
                  <m:oMath xmlns:m="http://schemas.openxmlformats.org/officeDocument/2006/math">
                    <m:r>
                      <a:rPr lang="en-US" sz="2400" b="0" i="1" smtClean="0">
                        <a:latin typeface="Cambria Math" panose="02040503050406030204" pitchFamily="18" charset="0"/>
                      </a:rPr>
                      <m:t>𝑐𝑜𝑠</m:t>
                    </m:r>
                    <m:r>
                      <a:rPr lang="en-US" sz="2400" b="0" i="1" smtClean="0">
                        <a:latin typeface="Cambria Math" panose="02040503050406030204" pitchFamily="18" charset="0"/>
                      </a:rPr>
                      <m:t>𝛿</m:t>
                    </m:r>
                    <m:r>
                      <a:rPr lang="en-US" sz="2400" b="0" i="1" smtClean="0">
                        <a:latin typeface="Cambria Math" panose="02040503050406030204" pitchFamily="18" charset="0"/>
                      </a:rPr>
                      <m:t>=+1</m:t>
                    </m:r>
                  </m:oMath>
                </a14:m>
                <a:r>
                  <a:rPr lang="en-US" sz="2400" dirty="0" smtClean="0"/>
                  <a:t>. </a:t>
                </a:r>
              </a:p>
              <a:p>
                <a:pPr marL="342900" indent="-342900">
                  <a:buFont typeface="Arial" panose="020B0604020202020204" pitchFamily="34" charset="0"/>
                  <a:buChar char="•"/>
                </a:pPr>
                <a:r>
                  <a:rPr lang="en-US" sz="2400" dirty="0" smtClean="0"/>
                  <a:t>Thus, </a:t>
                </a:r>
                <a14:m>
                  <m:oMath xmlns:m="http://schemas.openxmlformats.org/officeDocument/2006/math">
                    <m:r>
                      <a:rPr lang="en-US" sz="2400" b="0" i="1" smtClean="0">
                        <a:latin typeface="Cambria Math" panose="02040503050406030204" pitchFamily="18" charset="0"/>
                      </a:rPr>
                      <m:t>𝛿</m:t>
                    </m:r>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rPr>
                      <m:t>𝜋</m:t>
                    </m:r>
                  </m:oMath>
                </a14:m>
                <a:r>
                  <a:rPr lang="en-US" sz="2400" dirty="0" smtClean="0"/>
                  <a:t>. </a:t>
                </a:r>
              </a:p>
              <a:p>
                <a:pPr marL="342900" indent="-342900">
                  <a:buFont typeface="Arial" panose="020B0604020202020204" pitchFamily="34" charset="0"/>
                  <a:buChar char="•"/>
                </a:pPr>
                <a:r>
                  <a:rPr lang="en-US" sz="2400" dirty="0" smtClean="0"/>
                  <a:t>This implies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oMath>
                </a14:m>
                <a:endParaRPr lang="en-US" sz="2400" dirty="0" smtClean="0"/>
              </a:p>
              <a:p>
                <a:endParaRPr lang="en-US" sz="2400" dirty="0"/>
              </a:p>
              <a:p>
                <a:r>
                  <a:rPr lang="en-US" sz="2400" b="1" dirty="0" smtClean="0"/>
                  <a:t>Destructive Interference:</a:t>
                </a:r>
              </a:p>
              <a:p>
                <a:endParaRPr lang="en-US" sz="2400" dirty="0"/>
              </a:p>
              <a:p>
                <a:pPr marL="342900" indent="-342900">
                  <a:buFont typeface="Arial" panose="020B0604020202020204" pitchFamily="34" charset="0"/>
                  <a:buChar char="•"/>
                </a:pPr>
                <a:r>
                  <a:rPr lang="en-US" sz="2400" dirty="0"/>
                  <a:t>The resultant amplitude is </a:t>
                </a:r>
                <a:r>
                  <a:rPr lang="en-US" sz="2400" dirty="0" smtClean="0"/>
                  <a:t>minimum </a:t>
                </a:r>
                <a:r>
                  <a:rPr lang="en-US" sz="2400" dirty="0"/>
                  <a:t>when </a:t>
                </a:r>
                <a14:m>
                  <m:oMath xmlns:m="http://schemas.openxmlformats.org/officeDocument/2006/math">
                    <m:r>
                      <a:rPr lang="en-US" sz="2400" i="1">
                        <a:latin typeface="Cambria Math" panose="02040503050406030204" pitchFamily="18" charset="0"/>
                      </a:rPr>
                      <m:t>𝑐𝑜𝑠</m:t>
                    </m:r>
                    <m:r>
                      <a:rPr lang="en-US" sz="2400" i="1">
                        <a:latin typeface="Cambria Math" panose="02040503050406030204" pitchFamily="18" charset="0"/>
                      </a:rPr>
                      <m:t>𝛿</m:t>
                    </m:r>
                    <m:r>
                      <a:rPr lang="en-US" sz="2400" i="1">
                        <a:latin typeface="Cambria Math" panose="02040503050406030204" pitchFamily="18" charset="0"/>
                      </a:rPr>
                      <m:t>=−1</m:t>
                    </m:r>
                  </m:oMath>
                </a14:m>
                <a:r>
                  <a:rPr lang="en-US" sz="2400" dirty="0"/>
                  <a:t>. </a:t>
                </a:r>
                <a:endParaRPr lang="en-US" sz="2400" dirty="0" smtClean="0"/>
              </a:p>
              <a:p>
                <a:pPr marL="342900" indent="-342900">
                  <a:buFont typeface="Arial" panose="020B0604020202020204" pitchFamily="34" charset="0"/>
                  <a:buChar char="•"/>
                </a:pPr>
                <a:r>
                  <a:rPr lang="en-US" sz="2400" dirty="0" smtClean="0"/>
                  <a:t>Thus</a:t>
                </a:r>
                <a:r>
                  <a:rPr lang="en-US" sz="2400" dirty="0"/>
                  <a:t>, </a:t>
                </a:r>
                <a14:m>
                  <m:oMath xmlns:m="http://schemas.openxmlformats.org/officeDocument/2006/math">
                    <m:r>
                      <a:rPr lang="en-US" sz="2400" i="1">
                        <a:latin typeface="Cambria Math" panose="02040503050406030204" pitchFamily="18" charset="0"/>
                      </a:rPr>
                      <m:t>𝛿</m:t>
                    </m:r>
                    <m:r>
                      <a:rPr lang="en-US" sz="2400" i="1">
                        <a:latin typeface="Cambria Math" panose="02040503050406030204" pitchFamily="18" charset="0"/>
                      </a:rPr>
                      <m:t>=(2</m:t>
                    </m:r>
                    <m:r>
                      <a:rPr lang="en-US" sz="2400" i="1">
                        <a:latin typeface="Cambria Math" panose="02040503050406030204" pitchFamily="18" charset="0"/>
                      </a:rPr>
                      <m:t>𝑛</m:t>
                    </m:r>
                    <m:r>
                      <a:rPr lang="en-US" sz="2400" b="0" i="1" smtClean="0">
                        <a:latin typeface="Cambria Math" panose="02040503050406030204" pitchFamily="18" charset="0"/>
                      </a:rPr>
                      <m:t>+1)</m:t>
                    </m:r>
                    <m:r>
                      <a:rPr lang="en-US" sz="2400" i="1">
                        <a:latin typeface="Cambria Math" panose="02040503050406030204" pitchFamily="18" charset="0"/>
                      </a:rPr>
                      <m:t>𝜋</m:t>
                    </m:r>
                  </m:oMath>
                </a14:m>
                <a:r>
                  <a:rPr lang="en-US" sz="2400" dirty="0"/>
                  <a:t>. </a:t>
                </a:r>
                <a:endParaRPr lang="en-US" sz="2400" dirty="0" smtClean="0"/>
              </a:p>
              <a:p>
                <a:pPr marL="342900" indent="-342900">
                  <a:buFont typeface="Arial" panose="020B0604020202020204" pitchFamily="34" charset="0"/>
                  <a:buChar char="•"/>
                </a:pPr>
                <a:r>
                  <a:rPr lang="en-US" sz="2400" dirty="0" smtClean="0"/>
                  <a:t>This </a:t>
                </a:r>
                <a:r>
                  <a:rPr lang="en-US" sz="2400" dirty="0"/>
                  <a:t>implies </a:t>
                </a:r>
                <a14:m>
                  <m:oMath xmlns:m="http://schemas.openxmlformats.org/officeDocument/2006/math">
                    <m:r>
                      <a:rPr lang="en-US" sz="2400" i="1">
                        <a:latin typeface="Cambria Math" panose="02040503050406030204" pitchFamily="18" charset="0"/>
                      </a:rPr>
                      <m:t>𝐴</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2</m:t>
                        </m:r>
                      </m:sub>
                    </m:sSub>
                    <m:r>
                      <a:rPr lang="en-US" sz="2400" b="0" i="1" smtClean="0">
                        <a:latin typeface="Cambria Math" panose="02040503050406030204" pitchFamily="18" charset="0"/>
                      </a:rPr>
                      <m:t>|</m:t>
                    </m:r>
                  </m:oMath>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2095620" y="1457325"/>
                <a:ext cx="8000759" cy="4154984"/>
              </a:xfrm>
              <a:prstGeom prst="rect">
                <a:avLst/>
              </a:prstGeom>
              <a:blipFill rotWithShape="0">
                <a:blip r:embed="rId2"/>
                <a:stretch>
                  <a:fillRect l="-1064" t="-875" b="-2041"/>
                </a:stretch>
              </a:blipFill>
              <a:ln w="2222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xmlns="" val="687814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Syllabus</a:t>
            </a:r>
          </a:p>
        </p:txBody>
      </p:sp>
      <p:sp>
        <p:nvSpPr>
          <p:cNvPr id="2" name="Rectangle 1"/>
          <p:cNvSpPr/>
          <p:nvPr/>
        </p:nvSpPr>
        <p:spPr>
          <a:xfrm>
            <a:off x="1379255" y="941693"/>
            <a:ext cx="8999256" cy="5632311"/>
          </a:xfrm>
          <a:prstGeom prst="rect">
            <a:avLst/>
          </a:prstGeom>
          <a:ln w="22225">
            <a:solidFill>
              <a:schemeClr val="tx1"/>
            </a:solidFill>
          </a:ln>
        </p:spPr>
        <p:txBody>
          <a:bodyPr wrap="square">
            <a:spAutoFit/>
          </a:bodyPr>
          <a:lstStyle/>
          <a:p>
            <a:pPr marL="285750" indent="-285750" algn="just">
              <a:buFont typeface="Wingdings" panose="05000000000000000000" pitchFamily="2" charset="2"/>
              <a:buChar char="Ø"/>
            </a:pPr>
            <a:r>
              <a:rPr lang="en-US" sz="2400" b="1" dirty="0" smtClean="0"/>
              <a:t>Interference phenomenon and Concept </a:t>
            </a:r>
            <a:r>
              <a:rPr lang="en-US" sz="2400" b="1" dirty="0"/>
              <a:t>of </a:t>
            </a:r>
            <a:r>
              <a:rPr lang="en-US" sz="2400" b="1" dirty="0" smtClean="0"/>
              <a:t>resonance </a:t>
            </a:r>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smtClean="0"/>
              <a:t>Audible</a:t>
            </a:r>
            <a:r>
              <a:rPr lang="en-US" sz="2400" dirty="0"/>
              <a:t>, ultrasonic and infrasonic </a:t>
            </a:r>
            <a:r>
              <a:rPr lang="en-US" sz="2400" dirty="0" smtClean="0"/>
              <a:t>waves. Production </a:t>
            </a:r>
            <a:r>
              <a:rPr lang="en-US" sz="2400" dirty="0"/>
              <a:t>of </a:t>
            </a:r>
            <a:r>
              <a:rPr lang="en-US" sz="2400" dirty="0" smtClean="0"/>
              <a:t>ultrasonic waves </a:t>
            </a:r>
            <a:r>
              <a:rPr lang="en-US" sz="2400" dirty="0"/>
              <a:t>by </a:t>
            </a:r>
            <a:r>
              <a:rPr lang="en-US" sz="2400" dirty="0" smtClean="0"/>
              <a:t>magnetostriction method</a:t>
            </a:r>
            <a:r>
              <a:rPr lang="en-US" sz="2400" dirty="0"/>
              <a:t>.</a:t>
            </a:r>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smtClean="0"/>
              <a:t>Production </a:t>
            </a:r>
            <a:r>
              <a:rPr lang="en-US" sz="2400" dirty="0"/>
              <a:t>of ultrasonic waves by piezoelectric method, ultrasonic transducers </a:t>
            </a:r>
            <a:r>
              <a:rPr lang="en-US" sz="2400" dirty="0" smtClean="0"/>
              <a:t>and their </a:t>
            </a:r>
            <a:r>
              <a:rPr lang="en-US" sz="2400" dirty="0"/>
              <a:t>uses, applications of ultrasonic waves, detection of ultrasonic waves (</a:t>
            </a:r>
            <a:r>
              <a:rPr lang="en-US" sz="2400" dirty="0" err="1" smtClean="0"/>
              <a:t>Kundt's</a:t>
            </a:r>
            <a:r>
              <a:rPr lang="en-US" sz="2400" dirty="0" smtClean="0"/>
              <a:t> tube </a:t>
            </a:r>
            <a:r>
              <a:rPr lang="en-US" sz="2400" dirty="0"/>
              <a:t>method, sensitive flame method and piezoelectric detectors), </a:t>
            </a:r>
            <a:endParaRPr lang="en-US" sz="2400" dirty="0" smtClean="0"/>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smtClean="0"/>
              <a:t>Absorption and Dispersion </a:t>
            </a:r>
            <a:r>
              <a:rPr lang="en-US" sz="2400" dirty="0"/>
              <a:t>of ultrasonic </a:t>
            </a:r>
            <a:r>
              <a:rPr lang="en-US" sz="2400" dirty="0" smtClean="0"/>
              <a:t>waves.</a:t>
            </a:r>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a:t>Superposition of two waves, sound wave and its velocity, standing waves, Formation of beats, Supersonic and shock waves.</a:t>
            </a:r>
          </a:p>
          <a:p>
            <a:pPr marL="285750" indent="-285750"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xmlns="" val="1153814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Wave Motion</a:t>
            </a:r>
          </a:p>
        </p:txBody>
      </p:sp>
      <mc:AlternateContent xmlns:mc="http://schemas.openxmlformats.org/markup-compatibility/2006">
        <mc:Choice xmlns:a14="http://schemas.microsoft.com/office/drawing/2010/main" xmlns="" Requires="a14">
          <p:sp>
            <p:nvSpPr>
              <p:cNvPr id="2" name="TextBox 1"/>
              <p:cNvSpPr txBox="1"/>
              <p:nvPr/>
            </p:nvSpPr>
            <p:spPr>
              <a:xfrm>
                <a:off x="681171" y="1083625"/>
                <a:ext cx="10829658" cy="5152308"/>
              </a:xfrm>
              <a:prstGeom prst="rect">
                <a:avLst/>
              </a:prstGeom>
              <a:noFill/>
              <a:ln w="22225">
                <a:solidFill>
                  <a:schemeClr val="tx1"/>
                </a:solidFill>
              </a:ln>
            </p:spPr>
            <p:txBody>
              <a:bodyPr wrap="square" rtlCol="0">
                <a:spAutoFit/>
              </a:bodyPr>
              <a:lstStyle/>
              <a:p>
                <a:pPr marL="285750" indent="-285750">
                  <a:buFont typeface="Wingdings" panose="05000000000000000000" pitchFamily="2" charset="2"/>
                  <a:buChar char="Ø"/>
                </a:pPr>
                <a:r>
                  <a:rPr lang="en-US" dirty="0"/>
                  <a:t>A</a:t>
                </a:r>
                <a:r>
                  <a:rPr lang="en-US" dirty="0" smtClean="0"/>
                  <a:t/>
                </a:r>
                <a:r>
                  <a:rPr lang="en-US" b="1" dirty="0" smtClean="0"/>
                  <a:t>wave</a:t>
                </a:r>
                <a:r>
                  <a:rPr lang="en-US" dirty="0" smtClean="0"/>
                  <a:t> is the propagation of disturbance in a medium which carries the energy along with its motion. </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Wave can be mainly of three types</a:t>
                </a:r>
              </a:p>
              <a:p>
                <a:pPr marL="742950" lvl="1" indent="-285750">
                  <a:buFont typeface="Wingdings" panose="05000000000000000000" pitchFamily="2" charset="2"/>
                  <a:buChar char="§"/>
                </a:pPr>
                <a:r>
                  <a:rPr lang="en-US" dirty="0" smtClean="0"/>
                  <a:t>Mechanical</a:t>
                </a:r>
              </a:p>
              <a:p>
                <a:pPr marL="742950" lvl="1" indent="-285750">
                  <a:buFont typeface="Wingdings" panose="05000000000000000000" pitchFamily="2" charset="2"/>
                  <a:buChar char="§"/>
                </a:pPr>
                <a:r>
                  <a:rPr lang="en-US" dirty="0" smtClean="0"/>
                  <a:t>Electromagnetic </a:t>
                </a:r>
              </a:p>
              <a:p>
                <a:pPr marL="742950" lvl="1" indent="-285750">
                  <a:buFont typeface="Wingdings" panose="05000000000000000000" pitchFamily="2" charset="2"/>
                  <a:buChar char="§"/>
                </a:pPr>
                <a:r>
                  <a:rPr lang="en-US" dirty="0" smtClean="0"/>
                  <a:t>Matter wave</a:t>
                </a:r>
              </a:p>
              <a:p>
                <a:pPr lvl="1"/>
                <a:endParaRPr lang="en-US" dirty="0" smtClean="0"/>
              </a:p>
              <a:p>
                <a:pPr marL="285750" indent="-285750">
                  <a:buFont typeface="Wingdings" panose="05000000000000000000" pitchFamily="2" charset="2"/>
                  <a:buChar char="Ø"/>
                </a:pPr>
                <a:r>
                  <a:rPr lang="en-US" dirty="0" smtClean="0"/>
                  <a:t>The equation governing the propagation of disturbance in a classical wave is </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𝑓</m:t>
                          </m:r>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𝜐</m:t>
                                  </m:r>
                                </m:e>
                                <m:sup>
                                  <m:r>
                                    <a:rPr lang="en-US" b="0" i="1" smtClean="0">
                                      <a:latin typeface="Cambria Math" panose="02040503050406030204" pitchFamily="18" charset="0"/>
                                    </a:rPr>
                                    <m:t>2</m:t>
                                  </m:r>
                                </m:sup>
                              </m:sSup>
                            </m:den>
                          </m:f>
                        </m:e>
                      </m:d>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𝑓</m:t>
                          </m:r>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m:oMathPara>
                </a14:m>
                <a:endParaRPr lang="en-US" dirty="0" smtClean="0"/>
              </a:p>
              <a:p>
                <a:endParaRPr lang="en-US" dirty="0"/>
              </a:p>
              <a:p>
                <a:pPr marL="285750" indent="-285750">
                  <a:buFont typeface="Wingdings" panose="05000000000000000000" pitchFamily="2" charset="2"/>
                  <a:buChar char="Ø"/>
                </a:pPr>
                <a:r>
                  <a:rPr lang="en-US" dirty="0" smtClean="0"/>
                  <a:t>In general wave motion is propagating, however there are waves in which, over a period of time no net energy is carried in any direction. These are called the </a:t>
                </a:r>
                <a:r>
                  <a:rPr lang="en-US" b="1" dirty="0" smtClean="0"/>
                  <a:t>stationary waves</a:t>
                </a:r>
                <a:r>
                  <a:rPr lang="en-US" dirty="0" smtClean="0"/>
                  <a:t>.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The shape of the wave can vary widely depending on the situation. A short and sharp jerk to the free end of a string anchored to the wall at the other end, creates a hump to propagate through the string. Such a wave is called a </a:t>
                </a:r>
                <a:r>
                  <a:rPr lang="en-US" b="1" dirty="0" smtClean="0"/>
                  <a:t>pulse</a:t>
                </a:r>
                <a:r>
                  <a:rPr lang="en-US" dirty="0" smtClean="0"/>
                  <a:t>.  </a:t>
                </a: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681171" y="1083625"/>
                <a:ext cx="10829658" cy="5152308"/>
              </a:xfrm>
              <a:prstGeom prst="rect">
                <a:avLst/>
              </a:prstGeom>
              <a:blipFill rotWithShape="0">
                <a:blip r:embed="rId2"/>
                <a:stretch>
                  <a:fillRect l="-281" t="-471"/>
                </a:stretch>
              </a:blipFill>
              <a:ln w="22225">
                <a:solidFill>
                  <a:schemeClr val="tx1"/>
                </a:solidFill>
              </a:ln>
            </p:spPr>
            <p:txBody>
              <a:bodyPr/>
              <a:lstStyle/>
              <a:p>
                <a:r>
                  <a:rPr lang="en-US">
                    <a:noFill/>
                  </a:rPr>
                  <a:t> </a:t>
                </a:r>
              </a:p>
            </p:txBody>
          </p:sp>
        </mc:Fallback>
      </mc:AlternateContent>
      <p:sp>
        <p:nvSpPr>
          <p:cNvPr id="3" name="Right Brace 2"/>
          <p:cNvSpPr/>
          <p:nvPr/>
        </p:nvSpPr>
        <p:spPr>
          <a:xfrm>
            <a:off x="3234227" y="2001923"/>
            <a:ext cx="316194" cy="470018"/>
          </a:xfrm>
          <a:prstGeom prst="rightBrace">
            <a:avLst>
              <a:gd name="adj1" fmla="val 8333"/>
              <a:gd name="adj2" fmla="val 5202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714750" y="2052266"/>
            <a:ext cx="1627369" cy="369332"/>
          </a:xfrm>
          <a:prstGeom prst="rect">
            <a:avLst/>
          </a:prstGeom>
          <a:noFill/>
        </p:spPr>
        <p:txBody>
          <a:bodyPr wrap="none" rtlCol="0">
            <a:spAutoFit/>
          </a:bodyPr>
          <a:lstStyle/>
          <a:p>
            <a:r>
              <a:rPr lang="en-US" dirty="0" smtClean="0"/>
              <a:t>Classical Waves</a:t>
            </a:r>
            <a:endParaRPr lang="en-US" dirty="0"/>
          </a:p>
        </p:txBody>
      </p:sp>
      <p:sp>
        <p:nvSpPr>
          <p:cNvPr id="6" name="TextBox 5"/>
          <p:cNvSpPr txBox="1"/>
          <p:nvPr/>
        </p:nvSpPr>
        <p:spPr>
          <a:xfrm>
            <a:off x="3714750" y="2489560"/>
            <a:ext cx="2073003" cy="369332"/>
          </a:xfrm>
          <a:prstGeom prst="rect">
            <a:avLst/>
          </a:prstGeom>
          <a:noFill/>
        </p:spPr>
        <p:txBody>
          <a:bodyPr wrap="none" rtlCol="0">
            <a:spAutoFit/>
          </a:bodyPr>
          <a:lstStyle/>
          <a:p>
            <a:r>
              <a:rPr lang="en-US" dirty="0" smtClean="0"/>
              <a:t>Non Classical Waves</a:t>
            </a:r>
            <a:endParaRPr lang="en-US" dirty="0"/>
          </a:p>
        </p:txBody>
      </p:sp>
    </p:spTree>
    <p:extLst>
      <p:ext uri="{BB962C8B-B14F-4D97-AF65-F5344CB8AC3E}">
        <p14:creationId xmlns:p14="http://schemas.microsoft.com/office/powerpoint/2010/main" xmlns="" val="2665920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Wave Motion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240" t="419" r="240" b="419"/>
          <a:stretch/>
        </p:blipFill>
        <p:spPr>
          <a:xfrm rot="16200000">
            <a:off x="8321122" y="-763148"/>
            <a:ext cx="1911568" cy="5237859"/>
          </a:xfrm>
          <a:prstGeom prst="rect">
            <a:avLst/>
          </a:prstGeom>
        </p:spPr>
      </p:pic>
      <p:sp>
        <p:nvSpPr>
          <p:cNvPr id="6" name="TextBox 5"/>
          <p:cNvSpPr txBox="1"/>
          <p:nvPr/>
        </p:nvSpPr>
        <p:spPr>
          <a:xfrm>
            <a:off x="461473" y="968363"/>
            <a:ext cx="6118789" cy="1477328"/>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Ø"/>
            </a:pPr>
            <a:r>
              <a:rPr lang="en-US" dirty="0" smtClean="0"/>
              <a:t>If two sound waves of slightly different frequencies mix with each other, the resulting profile is called </a:t>
            </a:r>
            <a:r>
              <a:rPr lang="en-US" b="1" dirty="0" smtClean="0"/>
              <a:t>beats</a:t>
            </a:r>
            <a:r>
              <a:rPr lang="en-US" dirty="0" smtClean="0"/>
              <a: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Again, the wave of an earthquake may have a very complicated profile of pressure as shown in the figure.  </a:t>
            </a:r>
            <a:endParaRPr lang="en-US" dirty="0"/>
          </a:p>
        </p:txBody>
      </p:sp>
      <p:sp>
        <p:nvSpPr>
          <p:cNvPr id="7" name="TextBox 6"/>
          <p:cNvSpPr txBox="1"/>
          <p:nvPr/>
        </p:nvSpPr>
        <p:spPr>
          <a:xfrm>
            <a:off x="461473" y="3752850"/>
            <a:ext cx="11225702"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The simplest function which is the solution of the wave equation is</a:t>
            </a:r>
            <a:endParaRPr lang="en-US" dirty="0"/>
          </a:p>
        </p:txBody>
      </p:sp>
      <mc:AlternateContent xmlns:mc="http://schemas.openxmlformats.org/markup-compatibility/2006">
        <mc:Choice xmlns:a14="http://schemas.microsoft.com/office/drawing/2010/main" xmlns="" Requires="a14">
          <p:sp>
            <p:nvSpPr>
              <p:cNvPr id="8" name="Rectangle 7"/>
              <p:cNvSpPr/>
              <p:nvPr/>
            </p:nvSpPr>
            <p:spPr>
              <a:xfrm>
                <a:off x="5073858" y="2817278"/>
                <a:ext cx="1834733" cy="720325"/>
              </a:xfrm>
              <a:prstGeom prst="rect">
                <a:avLst/>
              </a:prstGeom>
              <a:ln w="1905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𝜐</m:t>
                                  </m:r>
                                </m:e>
                                <m:sup>
                                  <m:r>
                                    <a:rPr lang="en-US" i="1">
                                      <a:latin typeface="Cambria Math" panose="02040503050406030204" pitchFamily="18" charset="0"/>
                                    </a:rPr>
                                    <m:t>2</m:t>
                                  </m:r>
                                </m:sup>
                              </m:sSup>
                            </m:den>
                          </m:f>
                        </m:e>
                      </m:d>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5073858" y="2817278"/>
                <a:ext cx="1834733" cy="720325"/>
              </a:xfrm>
              <a:prstGeom prst="rect">
                <a:avLst/>
              </a:prstGeom>
              <a:blipFill rotWithShape="0">
                <a:blip r:embed="rId3"/>
                <a:stretch>
                  <a:fillRect/>
                </a:stretch>
              </a:blipFill>
              <a:ln w="19050">
                <a:solidFill>
                  <a:schemeClr val="tx1"/>
                </a:solidFill>
              </a:ln>
            </p:spPr>
            <p:txBody>
              <a:bodyPr/>
              <a:lstStyle/>
              <a:p>
                <a:r>
                  <a:rPr lang="en-US">
                    <a:noFill/>
                  </a:rPr>
                  <a:t> </a:t>
                </a:r>
              </a:p>
            </p:txBody>
          </p:sp>
        </mc:Fallback>
      </mc:AlternateContent>
      <p:sp>
        <p:nvSpPr>
          <p:cNvPr id="9" name="TextBox 8"/>
          <p:cNvSpPr txBox="1"/>
          <p:nvPr/>
        </p:nvSpPr>
        <p:spPr>
          <a:xfrm>
            <a:off x="461473" y="3017643"/>
            <a:ext cx="3465372" cy="369332"/>
          </a:xfrm>
          <a:prstGeom prst="rect">
            <a:avLst/>
          </a:prstGeom>
          <a:noFill/>
        </p:spPr>
        <p:txBody>
          <a:bodyPr wrap="none" rtlCol="0">
            <a:spAutoFit/>
          </a:bodyPr>
          <a:lstStyle/>
          <a:p>
            <a:r>
              <a:rPr lang="en-US" dirty="0" smtClean="0"/>
              <a:t>Wave Equation in Differential Form</a:t>
            </a:r>
            <a:endParaRPr lang="en-US" dirty="0"/>
          </a:p>
        </p:txBody>
      </p:sp>
      <p:sp>
        <p:nvSpPr>
          <p:cNvPr id="13" name="Notched Right Arrow 12"/>
          <p:cNvSpPr/>
          <p:nvPr/>
        </p:nvSpPr>
        <p:spPr>
          <a:xfrm>
            <a:off x="4038600" y="2964250"/>
            <a:ext cx="714375" cy="476117"/>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14" name="Rectangle 13"/>
              <p:cNvSpPr/>
              <p:nvPr/>
            </p:nvSpPr>
            <p:spPr>
              <a:xfrm>
                <a:off x="4621875" y="4294221"/>
                <a:ext cx="2738698" cy="369332"/>
              </a:xfrm>
              <a:prstGeom prst="rect">
                <a:avLst/>
              </a:prstGeom>
              <a:ln w="1905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 </m:t>
                      </m:r>
                      <m:r>
                        <m:rPr>
                          <m:sty m:val="p"/>
                        </m:rPr>
                        <a:rPr lang="en-US">
                          <a:latin typeface="Cambria Math" panose="02040503050406030204" pitchFamily="18" charset="0"/>
                        </a:rPr>
                        <m:t>sin</m:t>
                      </m:r>
                      <m:r>
                        <a:rPr lang="en-US" i="1">
                          <a:latin typeface="Cambria Math" panose="02040503050406030204" pitchFamily="18" charset="0"/>
                        </a:rPr>
                        <m:t>⁡(</m:t>
                      </m:r>
                      <m:r>
                        <a:rPr lang="en-US" i="1">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𝜐</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oMath>
                  </m:oMathPara>
                </a14:m>
                <a:endParaRPr lang="en-US" dirty="0"/>
              </a:p>
            </p:txBody>
          </p:sp>
        </mc:Choice>
        <mc:Fallback>
          <p:sp>
            <p:nvSpPr>
              <p:cNvPr id="14" name="Rectangle 13"/>
              <p:cNvSpPr>
                <a:spLocks noRot="1" noChangeAspect="1" noMove="1" noResize="1" noEditPoints="1" noAdjustHandles="1" noChangeArrowheads="1" noChangeShapeType="1" noTextEdit="1"/>
              </p:cNvSpPr>
              <p:nvPr/>
            </p:nvSpPr>
            <p:spPr>
              <a:xfrm>
                <a:off x="4621875" y="4294221"/>
                <a:ext cx="2738698" cy="369332"/>
              </a:xfrm>
              <a:prstGeom prst="rect">
                <a:avLst/>
              </a:prstGeom>
              <a:blipFill rotWithShape="0">
                <a:blip r:embed="rId4"/>
                <a:stretch>
                  <a:fillRect b="-9375"/>
                </a:stretch>
              </a:blipFill>
              <a:ln w="19050">
                <a:solidFill>
                  <a:schemeClr val="tx1"/>
                </a:solidFill>
              </a:ln>
            </p:spPr>
            <p:txBody>
              <a:bodyPr/>
              <a:lstStyle/>
              <a:p>
                <a:r>
                  <a:rPr lang="en-US">
                    <a:noFill/>
                  </a:rPr>
                  <a:t> </a:t>
                </a:r>
              </a:p>
            </p:txBody>
          </p:sp>
        </mc:Fallback>
      </mc:AlternateContent>
      <p:sp>
        <p:nvSpPr>
          <p:cNvPr id="15" name="TextBox 14"/>
          <p:cNvSpPr txBox="1"/>
          <p:nvPr/>
        </p:nvSpPr>
        <p:spPr>
          <a:xfrm>
            <a:off x="619125" y="5229225"/>
            <a:ext cx="9877425" cy="646331"/>
          </a:xfrm>
          <a:prstGeom prst="rect">
            <a:avLst/>
          </a:prstGeom>
          <a:noFill/>
          <a:ln>
            <a:solidFill>
              <a:schemeClr val="tx1"/>
            </a:solidFill>
          </a:ln>
        </p:spPr>
        <p:txBody>
          <a:bodyPr wrap="square" rtlCol="0">
            <a:spAutoFit/>
          </a:bodyPr>
          <a:lstStyle/>
          <a:p>
            <a:r>
              <a:rPr lang="en-US" b="1" dirty="0" smtClean="0">
                <a:solidFill>
                  <a:srgbClr val="FF0000"/>
                </a:solidFill>
              </a:rPr>
              <a:t>** </a:t>
            </a:r>
            <a:r>
              <a:rPr lang="en-US" dirty="0" smtClean="0"/>
              <a:t>It can be easily shown that this solution satisfies the differential equation by integrating it twice with respect to space (x) and time (t). </a:t>
            </a:r>
            <a:endParaRPr lang="en-US" dirty="0"/>
          </a:p>
        </p:txBody>
      </p:sp>
    </p:spTree>
    <p:extLst>
      <p:ext uri="{BB962C8B-B14F-4D97-AF65-F5344CB8AC3E}">
        <p14:creationId xmlns:p14="http://schemas.microsoft.com/office/powerpoint/2010/main" xmlns="" val="1832924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Wave Motion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58025" y="730916"/>
            <a:ext cx="5029200" cy="2257352"/>
          </a:xfrm>
          <a:prstGeom prst="rect">
            <a:avLst/>
          </a:prstGeom>
          <a:ln w="22225">
            <a:solidFill>
              <a:schemeClr val="tx1"/>
            </a:solidFill>
          </a:ln>
        </p:spPr>
      </p:pic>
      <mc:AlternateContent xmlns:mc="http://schemas.openxmlformats.org/markup-compatibility/2006">
        <mc:Choice xmlns:a14="http://schemas.microsoft.com/office/drawing/2010/main" xmlns="" Requires="a14">
          <p:sp>
            <p:nvSpPr>
              <p:cNvPr id="6" name="TextBox 5"/>
              <p:cNvSpPr txBox="1"/>
              <p:nvPr/>
            </p:nvSpPr>
            <p:spPr>
              <a:xfrm>
                <a:off x="409575" y="1619250"/>
                <a:ext cx="6496050" cy="5078313"/>
              </a:xfrm>
              <a:prstGeom prst="rect">
                <a:avLst/>
              </a:prstGeom>
              <a:noFill/>
              <a:ln w="25400">
                <a:solidFill>
                  <a:schemeClr val="tx1"/>
                </a:solidFill>
              </a:ln>
            </p:spPr>
            <p:txBody>
              <a:bodyPr wrap="square" rtlCol="0">
                <a:spAutoFit/>
              </a:bodyPr>
              <a:lstStyle/>
              <a:p>
                <a:pPr algn="just"/>
                <a:r>
                  <a:rPr lang="en-US" b="1" dirty="0" smtClean="0"/>
                  <a:t>Amplitude: </a:t>
                </a:r>
                <a:r>
                  <a:rPr lang="en-US" dirty="0" smtClean="0"/>
                  <a:t>The maximum size of the disturbance is known as the </a:t>
                </a:r>
              </a:p>
              <a:p>
                <a:pPr algn="just"/>
                <a:r>
                  <a:rPr lang="en-US" dirty="0" smtClean="0"/>
                  <a:t>Amplitude (A). </a:t>
                </a:r>
              </a:p>
              <a:p>
                <a:pPr algn="just"/>
                <a:endParaRPr lang="en-US" dirty="0"/>
              </a:p>
              <a:p>
                <a:pPr algn="just"/>
                <a:r>
                  <a:rPr lang="en-US" b="1" dirty="0" smtClean="0"/>
                  <a:t>Phase Angle: </a:t>
                </a:r>
                <a:r>
                  <a:rPr lang="en-US" dirty="0" smtClean="0"/>
                  <a:t>The argument of the function on the right hand side is known as the phase of the disturbance. It is expressed either in degrees or in radians. The constant </a:t>
                </a:r>
                <a14:m>
                  <m:oMath xmlns:m="http://schemas.openxmlformats.org/officeDocument/2006/math">
                    <m:r>
                      <a:rPr lang="en-US" b="0" i="1" smtClean="0">
                        <a:latin typeface="Cambria Math" panose="02040503050406030204" pitchFamily="18" charset="0"/>
                      </a:rPr>
                      <m:t>𝜙</m:t>
                    </m:r>
                  </m:oMath>
                </a14:m>
                <a:r>
                  <a:rPr lang="en-US" dirty="0" smtClean="0"/>
                  <a:t> is called the initial phase. </a:t>
                </a:r>
              </a:p>
              <a:p>
                <a:pPr algn="just"/>
                <a:endParaRPr lang="en-US" dirty="0"/>
              </a:p>
              <a:p>
                <a:pPr algn="just"/>
                <a:r>
                  <a:rPr lang="en-US" b="1" dirty="0" smtClean="0"/>
                  <a:t>Wave front: </a:t>
                </a:r>
                <a:r>
                  <a:rPr lang="en-US" dirty="0" smtClean="0"/>
                  <a:t>A wave front is defined as the locus of the points which are in the same phase. According to Huygens's theory, each point on a wave front acts as a source of secondary disturbance. The waves emanating from these secondary sources are known as the wavelets. Thus,</a:t>
                </a:r>
              </a:p>
              <a:p>
                <a:pPr algn="just"/>
                <a:endParaRPr lang="en-US" dirty="0" smtClean="0"/>
              </a:p>
              <a:p>
                <a:pPr algn="just"/>
                <a:r>
                  <a:rPr lang="en-US" dirty="0"/>
                  <a:t/>
                </a:r>
                <a:r>
                  <a:rPr lang="en-US" dirty="0" smtClean="0"/>
                  <a:t>Point source		Spherical Wave Front</a:t>
                </a:r>
              </a:p>
              <a:p>
                <a:pPr algn="just"/>
                <a:endParaRPr lang="en-US" dirty="0"/>
              </a:p>
              <a:p>
                <a:pPr algn="just"/>
                <a:r>
                  <a:rPr lang="en-US" dirty="0" smtClean="0"/>
                  <a:t>	Line Source		Cylindrical Wave Front</a:t>
                </a:r>
              </a:p>
              <a:p>
                <a:pPr algn="just"/>
                <a:endParaRPr lang="en-US" dirty="0" smtClean="0"/>
              </a:p>
              <a:p>
                <a:pPr algn="just"/>
                <a:r>
                  <a:rPr lang="en-US" dirty="0" smtClean="0"/>
                  <a:t>	Plane Source		Plane Wave Front </a:t>
                </a:r>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409575" y="1619250"/>
                <a:ext cx="6496050" cy="5078313"/>
              </a:xfrm>
              <a:prstGeom prst="rect">
                <a:avLst/>
              </a:prstGeom>
              <a:blipFill rotWithShape="0">
                <a:blip r:embed="rId3"/>
                <a:stretch>
                  <a:fillRect l="-561" t="-478" r="-561" b="-717"/>
                </a:stretch>
              </a:blipFill>
              <a:ln w="254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730458" y="808606"/>
                <a:ext cx="1834733" cy="720325"/>
              </a:xfrm>
              <a:prstGeom prst="rect">
                <a:avLst/>
              </a:prstGeom>
              <a:ln w="1905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𝜐</m:t>
                                  </m:r>
                                </m:e>
                                <m:sup>
                                  <m:r>
                                    <a:rPr lang="en-US" i="1">
                                      <a:latin typeface="Cambria Math" panose="02040503050406030204" pitchFamily="18" charset="0"/>
                                    </a:rPr>
                                    <m:t>2</m:t>
                                  </m:r>
                                </m:sup>
                              </m:sSup>
                            </m:den>
                          </m:f>
                        </m:e>
                      </m:d>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oMath>
                  </m:oMathPara>
                </a14:m>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730458" y="808606"/>
                <a:ext cx="1834733" cy="720325"/>
              </a:xfrm>
              <a:prstGeom prst="rect">
                <a:avLst/>
              </a:prstGeom>
              <a:blipFill rotWithShape="0">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3231225" y="984102"/>
                <a:ext cx="2738698" cy="369332"/>
              </a:xfrm>
              <a:prstGeom prst="rect">
                <a:avLst/>
              </a:prstGeom>
              <a:ln w="1905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 </m:t>
                      </m:r>
                      <m:r>
                        <m:rPr>
                          <m:sty m:val="p"/>
                        </m:rPr>
                        <a:rPr lang="en-US">
                          <a:latin typeface="Cambria Math" panose="02040503050406030204" pitchFamily="18" charset="0"/>
                        </a:rPr>
                        <m:t>sin</m:t>
                      </m:r>
                      <m:r>
                        <a:rPr lang="en-US" i="1">
                          <a:latin typeface="Cambria Math" panose="02040503050406030204" pitchFamily="18" charset="0"/>
                        </a:rPr>
                        <m:t>⁡(</m:t>
                      </m:r>
                      <m:r>
                        <a:rPr lang="en-US" i="1">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𝜐</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3231225" y="984102"/>
                <a:ext cx="2738698" cy="369332"/>
              </a:xfrm>
              <a:prstGeom prst="rect">
                <a:avLst/>
              </a:prstGeom>
              <a:blipFill rotWithShape="0">
                <a:blip r:embed="rId5"/>
                <a:stretch>
                  <a:fillRect b="-9375"/>
                </a:stretch>
              </a:blipFill>
              <a:ln w="19050">
                <a:solidFill>
                  <a:schemeClr val="tx1"/>
                </a:solidFill>
              </a:ln>
            </p:spPr>
            <p:txBody>
              <a:bodyPr/>
              <a:lstStyle/>
              <a:p>
                <a:r>
                  <a:rPr lang="en-US">
                    <a:noFill/>
                  </a:rPr>
                  <a:t> </a:t>
                </a:r>
              </a:p>
            </p:txBody>
          </p:sp>
        </mc:Fallback>
      </mc:AlternateContent>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220200" y="3448050"/>
            <a:ext cx="2971800" cy="29908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197725" y="3072853"/>
            <a:ext cx="2908300" cy="1744980"/>
          </a:xfrm>
          <a:prstGeom prst="rect">
            <a:avLst/>
          </a:prstGeom>
        </p:spPr>
      </p:pic>
      <p:sp>
        <p:nvSpPr>
          <p:cNvPr id="11" name="Notched Right Arrow 10"/>
          <p:cNvSpPr/>
          <p:nvPr/>
        </p:nvSpPr>
        <p:spPr>
          <a:xfrm>
            <a:off x="2863719" y="5267325"/>
            <a:ext cx="906462" cy="24765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Notched Right Arrow 11"/>
          <p:cNvSpPr/>
          <p:nvPr/>
        </p:nvSpPr>
        <p:spPr>
          <a:xfrm>
            <a:off x="2882769" y="5781675"/>
            <a:ext cx="906462" cy="24765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Notched Right Arrow 12"/>
          <p:cNvSpPr/>
          <p:nvPr/>
        </p:nvSpPr>
        <p:spPr>
          <a:xfrm>
            <a:off x="2901819" y="6296025"/>
            <a:ext cx="906462" cy="24765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019925" y="5124450"/>
            <a:ext cx="3086100" cy="1562100"/>
          </a:xfrm>
          <a:prstGeom prst="rect">
            <a:avLst/>
          </a:prstGeom>
        </p:spPr>
      </p:pic>
    </p:spTree>
    <p:extLst>
      <p:ext uri="{BB962C8B-B14F-4D97-AF65-F5344CB8AC3E}">
        <p14:creationId xmlns:p14="http://schemas.microsoft.com/office/powerpoint/2010/main" xmlns="" val="1636196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Wave Motion</a:t>
            </a:r>
          </a:p>
        </p:txBody>
      </p:sp>
      <mc:AlternateContent xmlns:mc="http://schemas.openxmlformats.org/markup-compatibility/2006">
        <mc:Choice xmlns:a14="http://schemas.microsoft.com/office/drawing/2010/main" xmlns="" Requires="a14">
          <p:sp>
            <p:nvSpPr>
              <p:cNvPr id="5" name="TextBox 4"/>
              <p:cNvSpPr txBox="1"/>
              <p:nvPr/>
            </p:nvSpPr>
            <p:spPr>
              <a:xfrm>
                <a:off x="495300" y="866775"/>
                <a:ext cx="5038725" cy="5596917"/>
              </a:xfrm>
              <a:prstGeom prst="rect">
                <a:avLst/>
              </a:prstGeom>
              <a:noFill/>
              <a:ln w="22225">
                <a:solidFill>
                  <a:schemeClr val="tx1"/>
                </a:solidFill>
              </a:ln>
            </p:spPr>
            <p:txBody>
              <a:bodyPr wrap="square" rtlCol="0">
                <a:spAutoFit/>
              </a:bodyPr>
              <a:lstStyle/>
              <a:p>
                <a:pPr algn="just"/>
                <a:r>
                  <a:rPr lang="en-US" b="1" dirty="0" smtClean="0"/>
                  <a:t>Wave length: </a:t>
                </a:r>
                <a:r>
                  <a:rPr lang="en-US" dirty="0" smtClean="0"/>
                  <a:t>It is the distance the wave has to travel along the direction of propagation to change the phase by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𝜋</m:t>
                    </m:r>
                  </m:oMath>
                </a14:m>
                <a:r>
                  <a:rPr lang="en-US" dirty="0" smtClean="0"/>
                  <a:t>. It is usually denoted by </a:t>
                </a:r>
                <a14:m>
                  <m:oMath xmlns:m="http://schemas.openxmlformats.org/officeDocument/2006/math">
                    <m:r>
                      <a:rPr lang="en-US" b="0" i="1" smtClean="0">
                        <a:latin typeface="Cambria Math" panose="02040503050406030204" pitchFamily="18" charset="0"/>
                      </a:rPr>
                      <m:t>𝜆</m:t>
                    </m:r>
                  </m:oMath>
                </a14:m>
                <a:r>
                  <a:rPr lang="en-US" dirty="0" smtClean="0"/>
                  <a:t>. It is the normal distance between two consecutive wave fronts of the same phase i.e. whose phase differ by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𝜋</m:t>
                    </m:r>
                  </m:oMath>
                </a14:m>
                <a:r>
                  <a:rPr lang="en-US" dirty="0" smtClean="0"/>
                  <a:t>. </a:t>
                </a:r>
              </a:p>
              <a:p>
                <a:pPr algn="just"/>
                <a:endParaRPr lang="en-US" dirty="0"/>
              </a:p>
              <a:p>
                <a:pPr algn="just"/>
                <a:r>
                  <a:rPr lang="en-US" b="1" dirty="0" smtClean="0"/>
                  <a:t>Time Period: </a:t>
                </a:r>
                <a:r>
                  <a:rPr lang="en-US" dirty="0" smtClean="0"/>
                  <a:t>It is the time required for the wave to travel a distance of one wavelength so that</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𝜐</m:t>
                      </m:r>
                      <m:r>
                        <a:rPr lang="en-US" b="0" i="1" smtClean="0">
                          <a:latin typeface="Cambria Math" panose="02040503050406030204" pitchFamily="18" charset="0"/>
                        </a:rPr>
                        <m:t>𝑇</m:t>
                      </m:r>
                    </m:oMath>
                  </m:oMathPara>
                </a14:m>
                <a:endParaRPr lang="en-US" dirty="0" smtClean="0"/>
              </a:p>
              <a:p>
                <a:pPr algn="just"/>
                <a:endParaRPr lang="en-US" dirty="0"/>
              </a:p>
              <a:p>
                <a:pPr algn="just"/>
                <a:r>
                  <a:rPr lang="en-US" b="1" dirty="0" smtClean="0"/>
                  <a:t>Frequency: </a:t>
                </a:r>
                <a:r>
                  <a:rPr lang="en-US" dirty="0" smtClean="0"/>
                  <a:t>The quantity 1/T is called the frequency. It represents the number of cycles completed per second. </a:t>
                </a:r>
              </a:p>
              <a:p>
                <a:pPr algn="just"/>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𝜈</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oMath>
                  </m:oMathPara>
                </a14:m>
                <a:endParaRPr lang="en-US" dirty="0"/>
              </a:p>
              <a:p>
                <a:pPr algn="just"/>
                <a:r>
                  <a:rPr lang="en-US" b="1" dirty="0" smtClean="0"/>
                  <a:t>Angular Frequency: </a:t>
                </a:r>
                <a:r>
                  <a:rPr lang="en-US" dirty="0" smtClean="0"/>
                  <a:t>It represents the radian angle change in the phase of the wave per second. </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=2</m:t>
                      </m:r>
                      <m:r>
                        <a:rPr lang="en-US" b="0" i="1" smtClean="0">
                          <a:latin typeface="Cambria Math" panose="02040503050406030204" pitchFamily="18" charset="0"/>
                        </a:rPr>
                        <m:t>𝜋𝜈</m:t>
                      </m:r>
                    </m:oMath>
                  </m:oMathPara>
                </a14:m>
                <a:endParaRPr lang="en-US" dirty="0" smtClean="0"/>
              </a:p>
              <a:p>
                <a:pPr algn="just"/>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95300" y="866775"/>
                <a:ext cx="5038725" cy="5596917"/>
              </a:xfrm>
              <a:prstGeom prst="rect">
                <a:avLst/>
              </a:prstGeom>
              <a:blipFill rotWithShape="0">
                <a:blip r:embed="rId2"/>
                <a:stretch>
                  <a:fillRect l="-722" t="-325" r="-722"/>
                </a:stretch>
              </a:blipFill>
              <a:ln w="2222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6096000" y="885825"/>
                <a:ext cx="5457825" cy="5565178"/>
              </a:xfrm>
              <a:prstGeom prst="rect">
                <a:avLst/>
              </a:prstGeom>
              <a:noFill/>
              <a:ln w="22225">
                <a:solidFill>
                  <a:schemeClr val="tx1"/>
                </a:solidFill>
              </a:ln>
            </p:spPr>
            <p:txBody>
              <a:bodyPr wrap="square" rtlCol="0">
                <a:spAutoFit/>
              </a:bodyPr>
              <a:lstStyle/>
              <a:p>
                <a:pPr algn="just"/>
                <a:r>
                  <a:rPr lang="en-US" b="1" dirty="0" smtClean="0"/>
                  <a:t>Wave Number and Wave Vector: </a:t>
                </a:r>
                <a:r>
                  <a:rPr lang="en-US" dirty="0" smtClean="0"/>
                  <a:t>The is </a:t>
                </a:r>
                <a:r>
                  <a:rPr lang="en-US" dirty="0"/>
                  <a:t>the spatial frequency of a wave, either in cycles per unit distance or radians per unit distance. It can be envisaged as the number of waves that exist over a specified </a:t>
                </a:r>
                <a:r>
                  <a:rPr lang="en-US" dirty="0" smtClean="0"/>
                  <a:t>distance.</a:t>
                </a:r>
              </a:p>
              <a:p>
                <a:pPr algn="just"/>
                <a:endParaRPr lang="en-US" dirty="0"/>
              </a:p>
              <a:p>
                <a:pPr algn="just"/>
                <a:r>
                  <a:rPr lang="en-US" dirty="0" smtClean="0"/>
                  <a:t>Wave number is the magnitude of the wave vector (</a:t>
                </a:r>
                <a:r>
                  <a:rPr lang="en-US" b="1" dirty="0" smtClean="0"/>
                  <a:t>k</a:t>
                </a:r>
                <a:r>
                  <a:rPr lang="en-US" dirty="0" smtClean="0"/>
                  <a:t>).</a:t>
                </a:r>
              </a:p>
              <a:p>
                <a:pPr algn="just"/>
                <a:r>
                  <a:rPr lang="en-US" dirty="0" smtClean="0"/>
                  <a:t>Thus,</a:t>
                </a:r>
              </a:p>
              <a:p>
                <a:pPr algn="just"/>
                <a:endParaRPr lang="en-US" dirty="0"/>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num>
                        <m:den>
                          <m:r>
                            <a:rPr lang="en-US" b="0" i="1" smtClean="0">
                              <a:latin typeface="Cambria Math" panose="02040503050406030204" pitchFamily="18" charset="0"/>
                            </a:rPr>
                            <m:t>𝜆</m:t>
                          </m:r>
                        </m:den>
                      </m:f>
                    </m:oMath>
                  </m:oMathPara>
                </a14:m>
                <a:endParaRPr lang="en-US" dirty="0" smtClean="0"/>
              </a:p>
              <a:p>
                <a:pPr algn="just"/>
                <a:r>
                  <a:rPr lang="en-US" b="1" dirty="0" smtClean="0"/>
                  <a:t>Velocity: </a:t>
                </a:r>
                <a:r>
                  <a:rPr lang="en-US" dirty="0" smtClean="0"/>
                  <a:t>The velocity or the phase velocity of a wave is defined as the velocity of its wave fronts. Let the wave front move a distance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𝑥</m:t>
                    </m:r>
                  </m:oMath>
                </a14:m>
                <a:r>
                  <a:rPr lang="en-US" b="1" dirty="0" smtClean="0"/>
                  <a:t/>
                </a:r>
                <a:r>
                  <a:rPr lang="en-US" dirty="0" smtClean="0"/>
                  <a:t>in time </a:t>
                </a:r>
                <a14:m>
                  <m:oMath xmlns:m="http://schemas.openxmlformats.org/officeDocument/2006/math">
                    <m:r>
                      <m:rPr>
                        <m:sty m:val="p"/>
                      </m:rPr>
                      <a:rPr lang="en-US">
                        <a:latin typeface="Cambria Math" panose="02040503050406030204" pitchFamily="18" charset="0"/>
                      </a:rPr>
                      <m:t>Δ</m:t>
                    </m:r>
                    <m:r>
                      <m:rPr>
                        <m:sty m:val="p"/>
                      </m:rPr>
                      <a:rPr lang="en-US" b="0" i="0" smtClean="0">
                        <a:latin typeface="Cambria Math" panose="02040503050406030204" pitchFamily="18" charset="0"/>
                      </a:rPr>
                      <m:t>t</m:t>
                    </m:r>
                  </m:oMath>
                </a14:m>
                <a:r>
                  <a:rPr lang="en-US" smtClean="0"/>
                  <a:t>. </a:t>
                </a:r>
              </a:p>
              <a:p>
                <a:pPr algn="just"/>
                <a:r>
                  <a:rPr lang="en-US" smtClean="0"/>
                  <a:t>Then</a:t>
                </a:r>
                <a:r>
                  <a:rPr lang="en-US" dirty="0" smtClean="0"/>
                  <a:t>,</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smtClean="0"/>
              </a:p>
              <a:p>
                <a:pPr algn="just"/>
                <a:r>
                  <a:rPr lang="en-US" dirty="0" smtClean="0"/>
                  <a:t>Therefore,</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𝜐</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𝑥</m:t>
                          </m:r>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𝜔</m:t>
                          </m:r>
                        </m:num>
                        <m:den>
                          <m:r>
                            <a:rPr lang="en-US" b="0" i="1" smtClean="0">
                              <a:latin typeface="Cambria Math" panose="02040503050406030204" pitchFamily="18" charset="0"/>
                            </a:rPr>
                            <m:t>𝑘</m:t>
                          </m:r>
                        </m:den>
                      </m:f>
                      <m:r>
                        <a:rPr lang="en-US" b="0" i="1" smtClean="0">
                          <a:latin typeface="Cambria Math" panose="02040503050406030204" pitchFamily="18" charset="0"/>
                        </a:rPr>
                        <m:t>=</m:t>
                      </m:r>
                      <m:r>
                        <a:rPr lang="en-US" b="0" i="1" smtClean="0">
                          <a:latin typeface="Cambria Math" panose="02040503050406030204" pitchFamily="18" charset="0"/>
                        </a:rPr>
                        <m:t>𝜈𝜆</m:t>
                      </m:r>
                    </m:oMath>
                  </m:oMathPara>
                </a14:m>
                <a:endParaRPr lang="en-US" dirty="0" smtClean="0"/>
              </a:p>
              <a:p>
                <a:pPr algn="just"/>
                <a:r>
                  <a:rPr lang="en-US" dirty="0" smtClean="0"/>
                  <a:t/>
                </a:r>
              </a:p>
              <a:p>
                <a:pPr algn="just"/>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6096000" y="885825"/>
                <a:ext cx="5457825" cy="5565178"/>
              </a:xfrm>
              <a:prstGeom prst="rect">
                <a:avLst/>
              </a:prstGeom>
              <a:blipFill rotWithShape="0">
                <a:blip r:embed="rId3"/>
                <a:stretch>
                  <a:fillRect l="-667" t="-327" r="-667"/>
                </a:stretch>
              </a:blipFill>
              <a:ln w="2222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xmlns="" val="954624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5706" y="1225211"/>
            <a:ext cx="7712108" cy="4578493"/>
          </a:xfrm>
          <a:prstGeom prst="rect">
            <a:avLst/>
          </a:prstGeom>
        </p:spPr>
      </p:pic>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Mechanical Wave: Transverse Wave</a:t>
            </a:r>
          </a:p>
        </p:txBody>
      </p:sp>
      <p:sp>
        <p:nvSpPr>
          <p:cNvPr id="7" name="Rectangle 6"/>
          <p:cNvSpPr/>
          <p:nvPr/>
        </p:nvSpPr>
        <p:spPr>
          <a:xfrm>
            <a:off x="8507814" y="1827211"/>
            <a:ext cx="2892276" cy="2308324"/>
          </a:xfrm>
          <a:prstGeom prst="rect">
            <a:avLst/>
          </a:prstGeom>
        </p:spPr>
        <p:txBody>
          <a:bodyPr wrap="square">
            <a:spAutoFit/>
          </a:bodyPr>
          <a:lstStyle/>
          <a:p>
            <a:r>
              <a:rPr lang="en-US" sz="2400" b="1" dirty="0" smtClean="0"/>
              <a:t>Examples</a:t>
            </a:r>
          </a:p>
          <a:p>
            <a:pPr marL="342900" indent="-342900">
              <a:buFont typeface="Arial" panose="020B0604020202020204" pitchFamily="34" charset="0"/>
              <a:buChar char="•"/>
            </a:pPr>
            <a:r>
              <a:rPr lang="en-US" sz="2400" dirty="0" smtClean="0"/>
              <a:t>Light </a:t>
            </a:r>
            <a:r>
              <a:rPr lang="en-US" sz="2400" dirty="0"/>
              <a:t>waves</a:t>
            </a:r>
          </a:p>
          <a:p>
            <a:pPr marL="342900" indent="-342900">
              <a:buFont typeface="Arial" panose="020B0604020202020204" pitchFamily="34" charset="0"/>
              <a:buChar char="•"/>
            </a:pPr>
            <a:r>
              <a:rPr lang="en-US" sz="2400" dirty="0"/>
              <a:t>Waves on a string</a:t>
            </a:r>
          </a:p>
          <a:p>
            <a:pPr marL="342900" indent="-342900">
              <a:buFont typeface="Arial" panose="020B0604020202020204" pitchFamily="34" charset="0"/>
              <a:buChar char="•"/>
            </a:pPr>
            <a:r>
              <a:rPr lang="en-US" sz="2400" dirty="0"/>
              <a:t>Slinky waves</a:t>
            </a:r>
          </a:p>
          <a:p>
            <a:pPr marL="342900" indent="-342900">
              <a:buFont typeface="Arial" panose="020B0604020202020204" pitchFamily="34" charset="0"/>
              <a:buChar char="•"/>
            </a:pPr>
            <a:r>
              <a:rPr lang="en-US" sz="2400" dirty="0"/>
              <a:t>Television waves</a:t>
            </a:r>
          </a:p>
          <a:p>
            <a:pPr marL="342900" indent="-342900">
              <a:buFont typeface="Arial" panose="020B0604020202020204" pitchFamily="34" charset="0"/>
              <a:buChar char="•"/>
            </a:pPr>
            <a:r>
              <a:rPr lang="en-US" sz="2400" dirty="0"/>
              <a:t>microwaves</a:t>
            </a:r>
          </a:p>
        </p:txBody>
      </p:sp>
    </p:spTree>
    <p:extLst>
      <p:ext uri="{BB962C8B-B14F-4D97-AF65-F5344CB8AC3E}">
        <p14:creationId xmlns:p14="http://schemas.microsoft.com/office/powerpoint/2010/main" xmlns="" val="456385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Mechanical Wave: Longitudinal Wave</a:t>
            </a:r>
          </a:p>
        </p:txBody>
      </p:sp>
      <p:pic>
        <p:nvPicPr>
          <p:cNvPr id="6" name="Picture 5" descr="http://hyperphysics.phy-astr.gsu.edu/hbase/sound/imgsou/lwav2.gif"/>
          <p:cNvPicPr>
            <a:picLocks noChangeAspect="1"/>
          </p:cNvPicPr>
          <p:nvPr/>
        </p:nvPicPr>
        <p:blipFill>
          <a:blip r:embed="rId2" cstate="print"/>
          <a:srcRect/>
          <a:stretch>
            <a:fillRect/>
          </a:stretch>
        </p:blipFill>
        <p:spPr bwMode="auto">
          <a:xfrm>
            <a:off x="7262072" y="1210654"/>
            <a:ext cx="4658411" cy="2081613"/>
          </a:xfrm>
          <a:prstGeom prst="rect">
            <a:avLst/>
          </a:prstGeom>
          <a:noFill/>
          <a:ln w="9525">
            <a:noFill/>
            <a:miter lim="800000"/>
            <a:headEnd/>
            <a:tailEnd/>
          </a:ln>
        </p:spPr>
      </p:pic>
      <p:sp>
        <p:nvSpPr>
          <p:cNvPr id="7" name="Rectangle 6"/>
          <p:cNvSpPr/>
          <p:nvPr/>
        </p:nvSpPr>
        <p:spPr>
          <a:xfrm>
            <a:off x="7557276" y="3375880"/>
            <a:ext cx="4474302" cy="707886"/>
          </a:xfrm>
          <a:prstGeom prst="rect">
            <a:avLst/>
          </a:prstGeom>
        </p:spPr>
        <p:txBody>
          <a:bodyPr wrap="none">
            <a:spAutoFit/>
          </a:bodyPr>
          <a:lstStyle/>
          <a:p>
            <a:pPr algn="ctr"/>
            <a:r>
              <a:rPr lang="en-US" sz="4000" dirty="0" smtClean="0">
                <a:latin typeface="Kristen ITC" pitchFamily="66" charset="0"/>
              </a:rPr>
              <a:t>SOUND WAVES</a:t>
            </a:r>
            <a:endParaRPr lang="en-US" sz="4000" dirty="0">
              <a:latin typeface="Kristen ITC" pitchFamily="66"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4595" y="871755"/>
            <a:ext cx="6836100" cy="2278700"/>
          </a:xfrm>
          <a:prstGeom prst="rect">
            <a:avLst/>
          </a:prstGeom>
        </p:spPr>
      </p:pic>
      <p:sp>
        <p:nvSpPr>
          <p:cNvPr id="9" name="Rectangle 8"/>
          <p:cNvSpPr/>
          <p:nvPr/>
        </p:nvSpPr>
        <p:spPr>
          <a:xfrm>
            <a:off x="268818" y="3292267"/>
            <a:ext cx="7288458" cy="3416320"/>
          </a:xfrm>
          <a:prstGeom prst="rect">
            <a:avLst/>
          </a:prstGeom>
          <a:ln w="19050">
            <a:solidFill>
              <a:schemeClr val="tx1"/>
            </a:solidFill>
          </a:ln>
        </p:spPr>
        <p:txBody>
          <a:bodyPr wrap="square">
            <a:spAutoFit/>
          </a:bodyPr>
          <a:lstStyle/>
          <a:p>
            <a:pPr algn="just"/>
            <a:r>
              <a:rPr lang="en-US" dirty="0" smtClean="0"/>
              <a:t>In </a:t>
            </a:r>
            <a:r>
              <a:rPr lang="en-US" dirty="0"/>
              <a:t>a longitudinal wave the particle displacement is parallel to the direction of wave propagation. The animation at right shows a one-dimensional longitudinal plane wave propagating down a tube. The particles do not move down the tube with the wave; they simply oscillate back and forth about their individual equilibrium positions. Pick a single particle and watch its motion. The wave is seen as the motion of the compressed region (</a:t>
            </a:r>
            <a:r>
              <a:rPr lang="en-US" dirty="0" smtClean="0"/>
              <a:t>i.e., </a:t>
            </a:r>
            <a:r>
              <a:rPr lang="en-US" dirty="0"/>
              <a:t>it is a pressure wave), which moves from left to right</a:t>
            </a:r>
            <a:r>
              <a:rPr lang="en-US" dirty="0" smtClean="0"/>
              <a:t>.</a:t>
            </a:r>
          </a:p>
          <a:p>
            <a:pPr algn="just"/>
            <a:endParaRPr lang="en-US" dirty="0"/>
          </a:p>
          <a:p>
            <a:pPr algn="just"/>
            <a:r>
              <a:rPr lang="en-US" dirty="0"/>
              <a:t>The animation shows the difference between the oscillatory motion of individual particles and the propagation of the wave through the medium. The animation also identifies the regions of compression and rarefaction.</a:t>
            </a:r>
          </a:p>
          <a:p>
            <a:pPr algn="just"/>
            <a:endParaRPr lang="en-US" dirty="0"/>
          </a:p>
        </p:txBody>
      </p:sp>
      <p:sp>
        <p:nvSpPr>
          <p:cNvPr id="11" name="TextBox 10"/>
          <p:cNvSpPr txBox="1"/>
          <p:nvPr/>
        </p:nvSpPr>
        <p:spPr>
          <a:xfrm>
            <a:off x="7813852" y="4677261"/>
            <a:ext cx="4053097" cy="646331"/>
          </a:xfrm>
          <a:prstGeom prst="rect">
            <a:avLst/>
          </a:prstGeom>
          <a:noFill/>
        </p:spPr>
        <p:txBody>
          <a:bodyPr wrap="none" rtlCol="0">
            <a:spAutoFit/>
          </a:bodyPr>
          <a:lstStyle/>
          <a:p>
            <a:r>
              <a:rPr lang="en-US" b="1" dirty="0" smtClean="0">
                <a:solidFill>
                  <a:srgbClr val="FF0000"/>
                </a:solidFill>
              </a:rPr>
              <a:t>P-Wave (Primary) wave in earthquake is </a:t>
            </a:r>
          </a:p>
          <a:p>
            <a:r>
              <a:rPr lang="en-US" b="1" dirty="0" smtClean="0">
                <a:solidFill>
                  <a:srgbClr val="FF0000"/>
                </a:solidFill>
              </a:rPr>
              <a:t>An example of longitudinal wave.</a:t>
            </a:r>
            <a:endParaRPr lang="en-US" b="1" dirty="0">
              <a:solidFill>
                <a:srgbClr val="FF0000"/>
              </a:solidFill>
            </a:endParaRPr>
          </a:p>
        </p:txBody>
      </p:sp>
    </p:spTree>
    <p:extLst>
      <p:ext uri="{BB962C8B-B14F-4D97-AF65-F5344CB8AC3E}">
        <p14:creationId xmlns:p14="http://schemas.microsoft.com/office/powerpoint/2010/main" xmlns="" val="1650105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Water-v8.gif"/>
          <p:cNvPicPr>
            <a:picLocks noGrp="1" noChangeAspect="1"/>
          </p:cNvPicPr>
          <p:nvPr>
            <p:ph sz="half" idx="1"/>
          </p:nvPr>
        </p:nvPicPr>
        <p:blipFill>
          <a:blip r:embed="rId2" cstate="print"/>
          <a:stretch>
            <a:fillRect/>
          </a:stretch>
        </p:blipFill>
        <p:spPr>
          <a:xfrm>
            <a:off x="294118" y="840337"/>
            <a:ext cx="6096000" cy="3048000"/>
          </a:xfrm>
        </p:spPr>
      </p:pic>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Water Surface Waves</a:t>
            </a:r>
          </a:p>
        </p:txBody>
      </p:sp>
      <p:sp>
        <p:nvSpPr>
          <p:cNvPr id="6" name="Rectangle 5"/>
          <p:cNvSpPr/>
          <p:nvPr/>
        </p:nvSpPr>
        <p:spPr>
          <a:xfrm>
            <a:off x="6534684" y="794676"/>
            <a:ext cx="5301241" cy="3139321"/>
          </a:xfrm>
          <a:prstGeom prst="rect">
            <a:avLst/>
          </a:prstGeom>
        </p:spPr>
        <p:txBody>
          <a:bodyPr wrap="square">
            <a:spAutoFit/>
          </a:bodyPr>
          <a:lstStyle/>
          <a:p>
            <a:pPr algn="just"/>
            <a:r>
              <a:rPr lang="en-US" dirty="0"/>
              <a:t>Water waves are an example of waves that involve a combination of both longitudinal and transverse motions. As a wave travels through the waver, the particles travel in </a:t>
            </a:r>
            <a:r>
              <a:rPr lang="en-US" i="1" dirty="0"/>
              <a:t>clockwise circles</a:t>
            </a:r>
            <a:r>
              <a:rPr lang="en-US" dirty="0"/>
              <a:t>. The radius of the circles decreases as the depth into the water increases. The animation at right shows a water wave travelling from left to right in a region where the depth of the water is greater than the wavelength of the waves. I have identified two particles in orange to show that each particle indeed travels in a clockwise circle as the wave passes. </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85331" y="4185276"/>
            <a:ext cx="5486400" cy="2381250"/>
          </a:xfrm>
          <a:prstGeom prst="rect">
            <a:avLst/>
          </a:prstGeom>
        </p:spPr>
      </p:pic>
    </p:spTree>
    <p:extLst>
      <p:ext uri="{BB962C8B-B14F-4D97-AF65-F5344CB8AC3E}">
        <p14:creationId xmlns:p14="http://schemas.microsoft.com/office/powerpoint/2010/main" xmlns="" val="2660797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858</Words>
  <Application>Microsoft Office PowerPoint</Application>
  <PresentationFormat>Custom</PresentationFormat>
  <Paragraphs>91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BIMLA</cp:lastModifiedBy>
  <cp:revision>97</cp:revision>
  <dcterms:created xsi:type="dcterms:W3CDTF">2017-08-12T18:14:28Z</dcterms:created>
  <dcterms:modified xsi:type="dcterms:W3CDTF">2021-04-12T07:20:40Z</dcterms:modified>
</cp:coreProperties>
</file>